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2C8AD-E00B-450F-9049-BF1CC26415D3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9C7DC-51DA-4145-81DC-483999C61F7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277C73-C38B-427A-84F3-23161A9C90BB}" type="slidenum">
              <a:rPr lang="nl-NL"/>
              <a:pPr/>
              <a:t>9</a:t>
            </a:fld>
            <a:endParaRPr lang="nl-NL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543D3-0B76-4CCE-8B90-58E11AAC7B62}" type="datetimeFigureOut">
              <a:rPr lang="nl-NL" smtClean="0"/>
              <a:t>25-5-2015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09FFC-4CEB-49B9-874B-1E401E43578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plek.org/animaties/celtotaal/evolutiecelx.html" TargetMode="External"/><Relationship Id="rId2" Type="http://schemas.openxmlformats.org/officeDocument/2006/relationships/hyperlink" Target="http://www.bioplek.org/animaties/celtotaal/evolutiecel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axk4qGXfT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fB8kU8mqGI" TargetMode="External"/><Relationship Id="rId2" Type="http://schemas.openxmlformats.org/officeDocument/2006/relationships/hyperlink" Target="https://www.youtube.com/watch?v=mx-cD2NQ-6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FUdN_-E370" TargetMode="External"/><Relationship Id="rId2" Type="http://schemas.openxmlformats.org/officeDocument/2006/relationships/hyperlink" Target="https://www.youtube.com/watch?v=e_AZOsIfDW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Thema</a:t>
            </a:r>
            <a:r>
              <a:rPr lang="en-US" sz="3200" dirty="0" smtClean="0"/>
              <a:t> 26 </a:t>
            </a:r>
            <a:r>
              <a:rPr lang="en-US" sz="3200" dirty="0" err="1" smtClean="0"/>
              <a:t>Evolutie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Lees, </a:t>
            </a:r>
            <a:r>
              <a:rPr lang="en-US" sz="2400" dirty="0" err="1" smtClean="0"/>
              <a:t>als</a:t>
            </a:r>
            <a:r>
              <a:rPr lang="en-US" sz="2400" dirty="0" smtClean="0"/>
              <a:t> je </a:t>
            </a:r>
            <a:r>
              <a:rPr lang="en-US" sz="2400" dirty="0" err="1" smtClean="0"/>
              <a:t>geïnteresseerd</a:t>
            </a:r>
            <a:r>
              <a:rPr lang="en-US" sz="2400" dirty="0" smtClean="0"/>
              <a:t> bent: </a:t>
            </a:r>
            <a:r>
              <a:rPr lang="en-US" sz="2400" dirty="0" err="1" smtClean="0"/>
              <a:t>Thema</a:t>
            </a:r>
            <a:r>
              <a:rPr lang="en-US" sz="2400" dirty="0" smtClean="0"/>
              <a:t> 27 </a:t>
            </a:r>
            <a:r>
              <a:rPr lang="en-US" sz="2400" dirty="0" err="1" smtClean="0"/>
              <a:t>Wat</a:t>
            </a:r>
            <a:r>
              <a:rPr lang="en-US" sz="2400" dirty="0" smtClean="0"/>
              <a:t> is Leven?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Daarin</a:t>
            </a:r>
            <a:r>
              <a:rPr lang="en-US" sz="2400" dirty="0" smtClean="0"/>
              <a:t>: </a:t>
            </a:r>
            <a:r>
              <a:rPr lang="en-US" sz="2400" dirty="0" err="1" smtClean="0"/>
              <a:t>ontwikkeling</a:t>
            </a:r>
            <a:r>
              <a:rPr lang="en-US" sz="2400" dirty="0" smtClean="0"/>
              <a:t> van het </a:t>
            </a:r>
            <a:r>
              <a:rPr lang="en-US" sz="2400" dirty="0" err="1" smtClean="0"/>
              <a:t>denken</a:t>
            </a:r>
            <a:r>
              <a:rPr lang="en-US" sz="2400" dirty="0" smtClean="0"/>
              <a:t> over (het </a:t>
            </a:r>
            <a:r>
              <a:rPr lang="en-US" sz="2400" dirty="0" err="1" smtClean="0"/>
              <a:t>ontstaan</a:t>
            </a:r>
            <a:r>
              <a:rPr lang="en-US" sz="2400" dirty="0" smtClean="0"/>
              <a:t> van) </a:t>
            </a:r>
            <a:r>
              <a:rPr lang="en-US" sz="2400" dirty="0" err="1" smtClean="0"/>
              <a:t>leven</a:t>
            </a:r>
            <a:r>
              <a:rPr lang="en-US" sz="2400" dirty="0" smtClean="0"/>
              <a:t> en </a:t>
            </a:r>
            <a:r>
              <a:rPr lang="en-US" sz="2400" dirty="0" err="1" smtClean="0"/>
              <a:t>dus</a:t>
            </a:r>
            <a:r>
              <a:rPr lang="en-US" sz="2400" dirty="0" smtClean="0"/>
              <a:t> </a:t>
            </a:r>
            <a:r>
              <a:rPr lang="en-US" sz="2400" dirty="0" err="1" smtClean="0"/>
              <a:t>ook</a:t>
            </a:r>
            <a:r>
              <a:rPr lang="en-US" sz="2400" dirty="0" smtClean="0"/>
              <a:t> over </a:t>
            </a:r>
            <a:r>
              <a:rPr lang="en-US" sz="2400" dirty="0" err="1" smtClean="0"/>
              <a:t>evolutie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Ook</a:t>
            </a:r>
            <a:r>
              <a:rPr lang="en-US" sz="2400" dirty="0" smtClean="0"/>
              <a:t> lees je </a:t>
            </a:r>
            <a:r>
              <a:rPr lang="en-US" sz="2400" dirty="0" err="1" smtClean="0"/>
              <a:t>daarin</a:t>
            </a:r>
            <a:r>
              <a:rPr lang="en-US" sz="2400" dirty="0" smtClean="0"/>
              <a:t> over de </a:t>
            </a:r>
            <a:r>
              <a:rPr lang="en-US" sz="2400" dirty="0" err="1" smtClean="0"/>
              <a:t>huidige</a:t>
            </a:r>
            <a:r>
              <a:rPr lang="en-US" sz="2400" dirty="0" smtClean="0"/>
              <a:t> </a:t>
            </a:r>
            <a:r>
              <a:rPr lang="en-US" sz="2400" dirty="0" err="1" smtClean="0"/>
              <a:t>inzichten</a:t>
            </a:r>
            <a:r>
              <a:rPr lang="en-US" sz="2400" dirty="0" smtClean="0"/>
              <a:t> en hoe in het </a:t>
            </a:r>
            <a:r>
              <a:rPr lang="en-US" sz="2400" dirty="0" err="1" smtClean="0"/>
              <a:t>leven</a:t>
            </a:r>
            <a:r>
              <a:rPr lang="en-US" sz="2400" dirty="0" smtClean="0"/>
              <a:t> </a:t>
            </a:r>
            <a:r>
              <a:rPr lang="en-US" sz="2400" dirty="0" err="1" smtClean="0"/>
              <a:t>nieuwe</a:t>
            </a:r>
            <a:r>
              <a:rPr lang="en-US" sz="2400" dirty="0" smtClean="0"/>
              <a:t> </a:t>
            </a:r>
            <a:r>
              <a:rPr lang="en-US" sz="2400" dirty="0" err="1" smtClean="0"/>
              <a:t>kenmerken</a:t>
            </a:r>
            <a:r>
              <a:rPr lang="en-US" sz="2400" dirty="0" smtClean="0"/>
              <a:t> </a:t>
            </a:r>
            <a:r>
              <a:rPr lang="en-US" sz="2400" dirty="0" err="1" smtClean="0"/>
              <a:t>schijnbaar</a:t>
            </a:r>
            <a:r>
              <a:rPr lang="en-US" sz="2400" dirty="0" smtClean="0"/>
              <a:t> </a:t>
            </a:r>
            <a:r>
              <a:rPr lang="en-US" sz="2400" dirty="0" err="1" smtClean="0"/>
              <a:t>uit</a:t>
            </a:r>
            <a:r>
              <a:rPr lang="en-US" sz="2400" dirty="0" smtClean="0"/>
              <a:t> het </a:t>
            </a:r>
            <a:r>
              <a:rPr lang="en-US" sz="2400" dirty="0" err="1" smtClean="0"/>
              <a:t>niets</a:t>
            </a:r>
            <a:r>
              <a:rPr lang="en-US" sz="2400" dirty="0" smtClean="0"/>
              <a:t> </a:t>
            </a:r>
            <a:r>
              <a:rPr lang="en-US" sz="2400" dirty="0" err="1" smtClean="0"/>
              <a:t>kunnen</a:t>
            </a:r>
            <a:r>
              <a:rPr lang="en-US" sz="2400" dirty="0" smtClean="0"/>
              <a:t> </a:t>
            </a:r>
            <a:r>
              <a:rPr lang="en-US" sz="2400" dirty="0" err="1" smtClean="0"/>
              <a:t>ontstaan</a:t>
            </a:r>
            <a:r>
              <a:rPr lang="en-US" sz="2400" dirty="0" smtClean="0"/>
              <a:t>: </a:t>
            </a:r>
            <a:r>
              <a:rPr lang="en-US" sz="2400" b="1" dirty="0" smtClean="0"/>
              <a:t>EMERGENTIES</a:t>
            </a:r>
            <a:r>
              <a:rPr lang="en-US" sz="2400" dirty="0" smtClean="0"/>
              <a:t> </a:t>
            </a:r>
            <a:r>
              <a:rPr lang="en-US" sz="2400" dirty="0" err="1" smtClean="0"/>
              <a:t>genoemd</a:t>
            </a:r>
            <a:r>
              <a:rPr lang="en-US" sz="2400" dirty="0" smtClean="0"/>
              <a:t> (= </a:t>
            </a:r>
            <a:r>
              <a:rPr lang="en-US" sz="2400" dirty="0" err="1" smtClean="0"/>
              <a:t>vertaald</a:t>
            </a:r>
            <a:r>
              <a:rPr lang="en-US" sz="2400" dirty="0" smtClean="0"/>
              <a:t>: </a:t>
            </a:r>
            <a:r>
              <a:rPr lang="en-US" sz="2400" dirty="0" err="1" smtClean="0"/>
              <a:t>opduiken</a:t>
            </a:r>
            <a:r>
              <a:rPr lang="en-US" sz="2400" dirty="0" smtClean="0"/>
              <a:t>)</a:t>
            </a:r>
          </a:p>
          <a:p>
            <a:endParaRPr lang="nl-NL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Ontstaan</a:t>
            </a:r>
            <a:r>
              <a:rPr lang="en-US" sz="3200" dirty="0" smtClean="0"/>
              <a:t> </a:t>
            </a:r>
            <a:r>
              <a:rPr lang="en-US" sz="3200" dirty="0" err="1" smtClean="0"/>
              <a:t>heterotrofe</a:t>
            </a:r>
            <a:r>
              <a:rPr lang="en-US" sz="3200" dirty="0" smtClean="0"/>
              <a:t> </a:t>
            </a:r>
            <a:r>
              <a:rPr lang="en-US" sz="3200" dirty="0" err="1" smtClean="0"/>
              <a:t>eukaryoot</a:t>
            </a:r>
            <a:r>
              <a:rPr lang="en-US" sz="3200" dirty="0" smtClean="0"/>
              <a:t>: </a:t>
            </a:r>
            <a:r>
              <a:rPr lang="en-US" sz="3200" dirty="0" err="1" smtClean="0"/>
              <a:t>mitochondrium</a:t>
            </a:r>
            <a:endParaRPr lang="nl-NL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196752"/>
            <a:ext cx="396044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Ontstaan</a:t>
            </a:r>
            <a:r>
              <a:rPr lang="en-US" sz="3200" dirty="0" smtClean="0"/>
              <a:t> </a:t>
            </a:r>
            <a:r>
              <a:rPr lang="en-US" sz="3200" dirty="0" err="1" smtClean="0"/>
              <a:t>heterotrofe</a:t>
            </a:r>
            <a:r>
              <a:rPr lang="en-US" sz="3200" dirty="0" smtClean="0"/>
              <a:t> </a:t>
            </a:r>
            <a:r>
              <a:rPr lang="en-US" sz="3200" dirty="0" err="1" smtClean="0"/>
              <a:t>eukaryoot</a:t>
            </a:r>
            <a:r>
              <a:rPr lang="en-US" sz="3200" dirty="0" smtClean="0"/>
              <a:t>: </a:t>
            </a:r>
            <a:r>
              <a:rPr lang="en-US" sz="3200" dirty="0" err="1" smtClean="0"/>
              <a:t>bladgroenkorrel</a:t>
            </a:r>
            <a:r>
              <a:rPr lang="en-US" sz="3200" dirty="0" smtClean="0"/>
              <a:t> </a:t>
            </a:r>
            <a:r>
              <a:rPr lang="en-US" sz="3200" dirty="0" err="1" smtClean="0"/>
              <a:t>én</a:t>
            </a:r>
            <a:r>
              <a:rPr lang="en-US" sz="3200" dirty="0" smtClean="0"/>
              <a:t> </a:t>
            </a:r>
            <a:r>
              <a:rPr lang="en-US" sz="3200" dirty="0" err="1" smtClean="0"/>
              <a:t>mitochondrium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nl-NL" sz="3200" dirty="0" smtClean="0"/>
              <a:t> Bekijk de </a:t>
            </a:r>
            <a:r>
              <a:rPr lang="nl-NL" sz="3200" dirty="0" smtClean="0">
                <a:hlinkClick r:id="rId2"/>
              </a:rPr>
              <a:t>animatie</a:t>
            </a:r>
            <a:r>
              <a:rPr lang="nl-NL" sz="3200" dirty="0" smtClean="0"/>
              <a:t> op </a:t>
            </a:r>
            <a:r>
              <a:rPr lang="nl-NL" sz="3200" dirty="0" err="1" smtClean="0"/>
              <a:t>Bioplek</a:t>
            </a:r>
            <a:r>
              <a:rPr lang="nl-NL" sz="3200" dirty="0" smtClean="0"/>
              <a:t> (klik </a:t>
            </a:r>
            <a:r>
              <a:rPr lang="nl-NL" sz="3200" dirty="0" smtClean="0">
                <a:hlinkClick r:id="rId3"/>
              </a:rPr>
              <a:t>hier</a:t>
            </a:r>
            <a:r>
              <a:rPr lang="nl-NL" sz="3200" dirty="0" smtClean="0"/>
              <a:t> voor de tablet of </a:t>
            </a:r>
            <a:r>
              <a:rPr lang="nl-NL" sz="3200" dirty="0" err="1" smtClean="0"/>
              <a:t>iPad</a:t>
            </a:r>
            <a:r>
              <a:rPr lang="nl-NL" sz="3200" dirty="0" smtClean="0"/>
              <a:t>).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nl-NL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636912"/>
            <a:ext cx="8250341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26.2.1 </a:t>
            </a:r>
            <a:r>
              <a:rPr lang="en-US" sz="3200" dirty="0" err="1" smtClean="0"/>
              <a:t>Prokaryoten</a:t>
            </a:r>
            <a:r>
              <a:rPr lang="en-US" sz="3200" dirty="0" smtClean="0"/>
              <a:t>/</a:t>
            </a:r>
            <a:r>
              <a:rPr lang="en-US" sz="3200" dirty="0" err="1" smtClean="0"/>
              <a:t>eukaryoten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26.2.2 De </a:t>
            </a:r>
            <a:r>
              <a:rPr lang="en-US" sz="3200" dirty="0" err="1" smtClean="0"/>
              <a:t>Cambrische</a:t>
            </a:r>
            <a:r>
              <a:rPr lang="en-US" sz="3200" dirty="0" smtClean="0"/>
              <a:t> </a:t>
            </a:r>
            <a:r>
              <a:rPr lang="en-US" sz="3200" dirty="0" err="1" smtClean="0"/>
              <a:t>explosie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26.2.2 </a:t>
            </a:r>
            <a:r>
              <a:rPr lang="en-US" sz="2400" dirty="0" err="1" smtClean="0"/>
              <a:t>Tekst</a:t>
            </a:r>
            <a:r>
              <a:rPr lang="en-US" sz="2400" dirty="0" smtClean="0"/>
              <a:t> </a:t>
            </a:r>
            <a:r>
              <a:rPr lang="en-US" sz="2400" dirty="0" err="1" smtClean="0"/>
              <a:t>zelfstandig</a:t>
            </a:r>
            <a:r>
              <a:rPr lang="en-US" sz="2400" dirty="0" smtClean="0"/>
              <a:t> </a:t>
            </a:r>
            <a:r>
              <a:rPr lang="en-US" sz="2400" dirty="0" err="1" smtClean="0"/>
              <a:t>doornemen</a:t>
            </a:r>
            <a:r>
              <a:rPr lang="en-US" sz="2400" dirty="0" smtClean="0"/>
              <a:t> (</a:t>
            </a:r>
            <a:r>
              <a:rPr lang="en-US" sz="2400" dirty="0" err="1" smtClean="0"/>
              <a:t>globaal</a:t>
            </a:r>
            <a:r>
              <a:rPr lang="en-US" sz="2400" dirty="0" smtClean="0"/>
              <a:t> </a:t>
            </a:r>
            <a:r>
              <a:rPr lang="en-US" sz="2400" dirty="0" err="1" smtClean="0"/>
              <a:t>kennen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26.2.3 Hoe </a:t>
            </a:r>
            <a:r>
              <a:rPr lang="en-US" sz="2400" dirty="0" err="1" smtClean="0"/>
              <a:t>zag</a:t>
            </a:r>
            <a:r>
              <a:rPr lang="en-US" sz="2400" dirty="0" smtClean="0"/>
              <a:t> de </a:t>
            </a:r>
            <a:r>
              <a:rPr lang="en-US" sz="2400" dirty="0" err="1" smtClean="0"/>
              <a:t>aarde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vroeger</a:t>
            </a:r>
            <a:r>
              <a:rPr lang="en-US" sz="2400" dirty="0" smtClean="0"/>
              <a:t> </a:t>
            </a:r>
            <a:r>
              <a:rPr lang="en-US" sz="2400" dirty="0" err="1" smtClean="0"/>
              <a:t>uit</a:t>
            </a:r>
            <a:r>
              <a:rPr lang="en-US" sz="2400" dirty="0" smtClean="0"/>
              <a:t>? </a:t>
            </a:r>
            <a:r>
              <a:rPr lang="en-US" sz="2400" dirty="0" err="1" smtClean="0"/>
              <a:t>Goed</a:t>
            </a:r>
            <a:r>
              <a:rPr lang="en-US" sz="2400" dirty="0" smtClean="0"/>
              <a:t> </a:t>
            </a:r>
            <a:r>
              <a:rPr lang="en-US" sz="2400" dirty="0" err="1" smtClean="0"/>
              <a:t>doorlezen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https://www.youtube.com/watch?v=5axk4qGXfTY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Ontstaan</a:t>
            </a:r>
            <a:r>
              <a:rPr lang="en-US" sz="2400" dirty="0" smtClean="0"/>
              <a:t> van de </a:t>
            </a:r>
            <a:r>
              <a:rPr lang="en-US" sz="2400" dirty="0" err="1" smtClean="0"/>
              <a:t>aarde</a:t>
            </a:r>
            <a:r>
              <a:rPr lang="en-US" sz="2400" dirty="0" smtClean="0"/>
              <a:t> CANVAS  10 MIN.</a:t>
            </a:r>
          </a:p>
          <a:p>
            <a:r>
              <a:rPr lang="en-US" sz="2400" dirty="0" smtClean="0"/>
              <a:t>26.2.4 </a:t>
            </a:r>
            <a:r>
              <a:rPr lang="en-US" sz="2400" dirty="0" err="1" smtClean="0"/>
              <a:t>Plaattektoniek</a:t>
            </a:r>
            <a:r>
              <a:rPr lang="en-US" sz="2400" dirty="0" smtClean="0"/>
              <a:t> en </a:t>
            </a:r>
            <a:r>
              <a:rPr lang="en-US" sz="2400" dirty="0" err="1" smtClean="0"/>
              <a:t>evolutie</a:t>
            </a:r>
            <a:r>
              <a:rPr lang="en-US" sz="2400" dirty="0" smtClean="0"/>
              <a:t>.  </a:t>
            </a:r>
            <a:r>
              <a:rPr lang="en-US" sz="2400" dirty="0" err="1" smtClean="0"/>
              <a:t>Goed</a:t>
            </a:r>
            <a:r>
              <a:rPr lang="en-US" sz="2400" dirty="0" smtClean="0"/>
              <a:t> </a:t>
            </a:r>
            <a:r>
              <a:rPr lang="en-US" sz="2400" dirty="0" err="1" smtClean="0"/>
              <a:t>doorlezen</a:t>
            </a:r>
            <a:endParaRPr lang="en-US" sz="2400" dirty="0" smtClean="0"/>
          </a:p>
          <a:p>
            <a:r>
              <a:rPr lang="en-US" sz="2400" dirty="0" smtClean="0"/>
              <a:t>26.2.5 </a:t>
            </a:r>
            <a:r>
              <a:rPr lang="en-US" sz="2400" b="1" dirty="0" smtClean="0"/>
              <a:t>Film: </a:t>
            </a:r>
            <a:r>
              <a:rPr lang="en-US" sz="2400" dirty="0" smtClean="0"/>
              <a:t>David Attenborough   Kingdom of plants  45 min.</a:t>
            </a:r>
          </a:p>
          <a:p>
            <a:r>
              <a:rPr lang="en-US" sz="2400" dirty="0" smtClean="0"/>
              <a:t>26.2.5 </a:t>
            </a:r>
            <a:r>
              <a:rPr lang="en-US" sz="2400" dirty="0" err="1" smtClean="0"/>
              <a:t>Vanuit</a:t>
            </a:r>
            <a:r>
              <a:rPr lang="en-US" sz="2400" dirty="0" smtClean="0"/>
              <a:t> de zee het land op    </a:t>
            </a:r>
            <a:r>
              <a:rPr lang="en-US" sz="2400" dirty="0" err="1" smtClean="0"/>
              <a:t>Tekst</a:t>
            </a:r>
            <a:r>
              <a:rPr lang="en-US" sz="2400" dirty="0" smtClean="0"/>
              <a:t> </a:t>
            </a:r>
            <a:r>
              <a:rPr lang="en-US" sz="2400" dirty="0" err="1" smtClean="0"/>
              <a:t>goed</a:t>
            </a:r>
            <a:r>
              <a:rPr lang="en-US" sz="2400" dirty="0" smtClean="0"/>
              <a:t> </a:t>
            </a:r>
            <a:r>
              <a:rPr lang="en-US" sz="2400" dirty="0" err="1" smtClean="0"/>
              <a:t>doorlezen</a:t>
            </a:r>
            <a:endParaRPr lang="en-US" sz="2400" dirty="0" smtClean="0"/>
          </a:p>
          <a:p>
            <a:endParaRPr lang="nl-N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26.3 Het </a:t>
            </a:r>
            <a:r>
              <a:rPr lang="en-US" sz="3200" dirty="0" err="1" smtClean="0"/>
              <a:t>grote</a:t>
            </a:r>
            <a:r>
              <a:rPr lang="en-US" sz="3200" dirty="0" smtClean="0"/>
              <a:t> </a:t>
            </a:r>
            <a:r>
              <a:rPr lang="en-US" sz="3200" dirty="0" err="1" smtClean="0"/>
              <a:t>uitsterven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26.3.1 </a:t>
            </a:r>
            <a:r>
              <a:rPr lang="en-US" sz="3200" dirty="0" err="1" smtClean="0"/>
              <a:t>Herstel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uitstervingen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en-US" sz="2400" dirty="0" err="1" smtClean="0"/>
              <a:t>Tekst</a:t>
            </a:r>
            <a:r>
              <a:rPr lang="en-US" sz="2400" dirty="0" smtClean="0"/>
              <a:t> van </a:t>
            </a:r>
            <a:r>
              <a:rPr lang="en-US" sz="2400" dirty="0" err="1" smtClean="0"/>
              <a:t>beide</a:t>
            </a:r>
            <a:r>
              <a:rPr lang="en-US" sz="2400" dirty="0" smtClean="0"/>
              <a:t> </a:t>
            </a:r>
            <a:r>
              <a:rPr lang="en-US" sz="2400" dirty="0" err="1" smtClean="0"/>
              <a:t>paragrafen</a:t>
            </a:r>
            <a:r>
              <a:rPr lang="en-US" sz="2400" dirty="0" smtClean="0"/>
              <a:t> </a:t>
            </a:r>
            <a:r>
              <a:rPr lang="en-US" sz="2400" dirty="0" err="1" smtClean="0"/>
              <a:t>goed</a:t>
            </a:r>
            <a:r>
              <a:rPr lang="en-US" sz="2400" dirty="0" smtClean="0"/>
              <a:t> </a:t>
            </a:r>
            <a:r>
              <a:rPr lang="en-US" sz="2400" dirty="0" err="1" smtClean="0"/>
              <a:t>doorlezen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https://www.youtube.com/watch?v=mx-cD2NQ-64</a:t>
            </a:r>
            <a:r>
              <a:rPr lang="en-US" sz="2400" dirty="0" smtClean="0"/>
              <a:t>  </a:t>
            </a:r>
            <a:r>
              <a:rPr lang="en-US" sz="2400" dirty="0" err="1" smtClean="0"/>
              <a:t>Uitsterven</a:t>
            </a:r>
            <a:r>
              <a:rPr lang="en-US" sz="2400" dirty="0" smtClean="0"/>
              <a:t> </a:t>
            </a:r>
            <a:r>
              <a:rPr lang="en-US" sz="2400" dirty="0" err="1" smtClean="0"/>
              <a:t>Dinosauriërs</a:t>
            </a:r>
            <a:r>
              <a:rPr lang="en-US" sz="2400" dirty="0" smtClean="0"/>
              <a:t> 3.42 min.</a:t>
            </a:r>
          </a:p>
          <a:p>
            <a:endParaRPr lang="en-US" sz="2400" dirty="0" smtClean="0"/>
          </a:p>
          <a:p>
            <a:r>
              <a:rPr lang="nl-NL" sz="2400" dirty="0" smtClean="0">
                <a:hlinkClick r:id="rId3"/>
              </a:rPr>
              <a:t>https://www.youtube.com/watch?v=TfB8kU8mqGI</a:t>
            </a:r>
            <a:r>
              <a:rPr lang="nl-NL" sz="2400" dirty="0" smtClean="0"/>
              <a:t>     Uitsterven </a:t>
            </a:r>
            <a:r>
              <a:rPr lang="nl-NL" sz="2400" dirty="0" err="1" smtClean="0"/>
              <a:t>Dinausauriërs</a:t>
            </a:r>
            <a:r>
              <a:rPr lang="nl-NL" sz="2400" dirty="0" smtClean="0"/>
              <a:t> maar wat als er nu een grote meteoriet de aarde zou raken? 7 min</a:t>
            </a:r>
            <a:r>
              <a:rPr lang="nl-NL" dirty="0" smtClean="0"/>
              <a:t>.</a:t>
            </a:r>
          </a:p>
          <a:p>
            <a:endParaRPr lang="en-US" dirty="0" smtClean="0"/>
          </a:p>
          <a:p>
            <a:r>
              <a:rPr lang="en-US" sz="2400" dirty="0" smtClean="0"/>
              <a:t>26.3.1  </a:t>
            </a:r>
            <a:r>
              <a:rPr lang="en-US" sz="2400" dirty="0" err="1" smtClean="0"/>
              <a:t>zelfstandig</a:t>
            </a:r>
            <a:r>
              <a:rPr lang="en-US" sz="2400" dirty="0" smtClean="0"/>
              <a:t> </a:t>
            </a:r>
            <a:r>
              <a:rPr lang="en-US" sz="2400" dirty="0" err="1" smtClean="0"/>
              <a:t>doorlezen</a:t>
            </a:r>
            <a:endParaRPr lang="nl-NL" sz="2400" dirty="0" smtClean="0"/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26.1 Op </a:t>
            </a:r>
            <a:r>
              <a:rPr lang="en-US" sz="3200" dirty="0" err="1" smtClean="0"/>
              <a:t>zoek</a:t>
            </a:r>
            <a:r>
              <a:rPr lang="en-US" sz="3200" dirty="0" smtClean="0"/>
              <a:t> </a:t>
            </a:r>
            <a:r>
              <a:rPr lang="en-US" sz="3200" dirty="0" err="1" smtClean="0"/>
              <a:t>naar</a:t>
            </a:r>
            <a:r>
              <a:rPr lang="en-US" sz="3200" dirty="0" smtClean="0"/>
              <a:t> het begin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Aarde</a:t>
            </a:r>
            <a:r>
              <a:rPr lang="en-US" sz="2400" dirty="0" smtClean="0"/>
              <a:t> </a:t>
            </a:r>
            <a:r>
              <a:rPr lang="en-US" sz="2400" dirty="0" err="1" smtClean="0"/>
              <a:t>ongeveer</a:t>
            </a:r>
            <a:r>
              <a:rPr lang="en-US" sz="2400" dirty="0" smtClean="0"/>
              <a:t> 4,5 </a:t>
            </a:r>
            <a:r>
              <a:rPr lang="en-US" sz="2400" dirty="0" err="1" smtClean="0"/>
              <a:t>miljard</a:t>
            </a:r>
            <a:r>
              <a:rPr lang="en-US" sz="2400" dirty="0" smtClean="0"/>
              <a:t> </a:t>
            </a:r>
            <a:r>
              <a:rPr lang="en-US" sz="2400" dirty="0" err="1" smtClean="0"/>
              <a:t>jaar</a:t>
            </a:r>
            <a:r>
              <a:rPr lang="en-US" sz="2400" dirty="0" smtClean="0"/>
              <a:t> </a:t>
            </a:r>
            <a:r>
              <a:rPr lang="en-US" sz="2400" dirty="0" err="1" smtClean="0"/>
              <a:t>geleden</a:t>
            </a:r>
            <a:r>
              <a:rPr lang="en-US" sz="2400" dirty="0" smtClean="0"/>
              <a:t> </a:t>
            </a:r>
            <a:r>
              <a:rPr lang="en-US" sz="2400" dirty="0" err="1" smtClean="0"/>
              <a:t>ontstaan</a:t>
            </a:r>
            <a:endParaRPr lang="en-US" sz="2400" dirty="0" smtClean="0"/>
          </a:p>
          <a:p>
            <a:r>
              <a:rPr lang="en-US" sz="2400" dirty="0" err="1" smtClean="0"/>
              <a:t>Allereerste</a:t>
            </a:r>
            <a:r>
              <a:rPr lang="en-US" sz="2400" dirty="0" smtClean="0"/>
              <a:t> </a:t>
            </a:r>
            <a:r>
              <a:rPr lang="en-US" sz="2400" dirty="0" err="1" smtClean="0"/>
              <a:t>leven</a:t>
            </a:r>
            <a:r>
              <a:rPr lang="en-US" sz="2400" dirty="0" smtClean="0"/>
              <a:t> </a:t>
            </a:r>
            <a:r>
              <a:rPr lang="en-US" sz="2400" dirty="0" err="1" smtClean="0"/>
              <a:t>ontwikkeld</a:t>
            </a:r>
            <a:r>
              <a:rPr lang="en-US" sz="2400" dirty="0" smtClean="0"/>
              <a:t>: </a:t>
            </a:r>
            <a:r>
              <a:rPr lang="en-US" sz="2400" dirty="0" err="1" smtClean="0"/>
              <a:t>vermoedelijk</a:t>
            </a:r>
            <a:r>
              <a:rPr lang="en-US" sz="2400" dirty="0" smtClean="0"/>
              <a:t> 3,8 </a:t>
            </a:r>
            <a:r>
              <a:rPr lang="en-US" sz="2400" dirty="0" err="1" smtClean="0"/>
              <a:t>miljard</a:t>
            </a:r>
            <a:r>
              <a:rPr lang="en-US" sz="2400" dirty="0" smtClean="0"/>
              <a:t> </a:t>
            </a:r>
            <a:r>
              <a:rPr lang="en-US" sz="2400" dirty="0" err="1" smtClean="0"/>
              <a:t>jaar</a:t>
            </a:r>
            <a:r>
              <a:rPr lang="en-US" sz="2400" dirty="0" smtClean="0"/>
              <a:t> </a:t>
            </a:r>
            <a:r>
              <a:rPr lang="en-US" sz="2400" dirty="0" err="1" smtClean="0"/>
              <a:t>geleden</a:t>
            </a:r>
            <a:endParaRPr lang="nl-NL" sz="2400" dirty="0" smtClean="0"/>
          </a:p>
          <a:p>
            <a:r>
              <a:rPr lang="en-US" sz="2400" dirty="0" err="1" smtClean="0"/>
              <a:t>Oudste</a:t>
            </a:r>
            <a:r>
              <a:rPr lang="en-US" sz="2400" dirty="0" smtClean="0"/>
              <a:t> </a:t>
            </a:r>
            <a:r>
              <a:rPr lang="en-US" sz="2400" dirty="0" err="1" smtClean="0"/>
              <a:t>herkenbare</a:t>
            </a:r>
            <a:r>
              <a:rPr lang="en-US" sz="2400" dirty="0" smtClean="0"/>
              <a:t> </a:t>
            </a:r>
            <a:r>
              <a:rPr lang="en-US" sz="2400" dirty="0" err="1" smtClean="0"/>
              <a:t>fossielen</a:t>
            </a:r>
            <a:r>
              <a:rPr lang="en-US" sz="2400" dirty="0" smtClean="0"/>
              <a:t>: 3,5 </a:t>
            </a:r>
            <a:r>
              <a:rPr lang="en-US" sz="2400" dirty="0" err="1" smtClean="0"/>
              <a:t>miljard</a:t>
            </a:r>
            <a:r>
              <a:rPr lang="en-US" sz="2400" dirty="0" smtClean="0"/>
              <a:t> </a:t>
            </a:r>
            <a:r>
              <a:rPr lang="en-US" sz="2400" dirty="0" err="1" smtClean="0"/>
              <a:t>jaar</a:t>
            </a:r>
            <a:r>
              <a:rPr lang="en-US" sz="2400" dirty="0" smtClean="0"/>
              <a:t> </a:t>
            </a:r>
            <a:r>
              <a:rPr lang="en-US" sz="2400" dirty="0" err="1" smtClean="0"/>
              <a:t>oud</a:t>
            </a:r>
            <a:endParaRPr lang="en-US" sz="2400" dirty="0" smtClean="0"/>
          </a:p>
          <a:p>
            <a:r>
              <a:rPr lang="en-US" sz="2400" dirty="0" err="1" smtClean="0"/>
              <a:t>Uit</a:t>
            </a:r>
            <a:r>
              <a:rPr lang="en-US" sz="2400" dirty="0" smtClean="0"/>
              <a:t> die </a:t>
            </a:r>
            <a:r>
              <a:rPr lang="en-US" sz="2400" dirty="0" err="1" smtClean="0"/>
              <a:t>tijd</a:t>
            </a:r>
            <a:r>
              <a:rPr lang="en-US" sz="2400" dirty="0" smtClean="0"/>
              <a:t> </a:t>
            </a:r>
            <a:r>
              <a:rPr lang="en-US" sz="2400" dirty="0" err="1" smtClean="0"/>
              <a:t>zijn</a:t>
            </a:r>
            <a:r>
              <a:rPr lang="en-US" sz="2400" dirty="0" smtClean="0"/>
              <a:t> </a:t>
            </a:r>
            <a:r>
              <a:rPr lang="en-US" sz="2400" dirty="0" err="1" smtClean="0"/>
              <a:t>zeker</a:t>
            </a:r>
            <a:r>
              <a:rPr lang="en-US" sz="2400" dirty="0" smtClean="0"/>
              <a:t> 11 (</a:t>
            </a:r>
            <a:r>
              <a:rPr lang="en-US" sz="2400" dirty="0" err="1" smtClean="0"/>
              <a:t>ontdekte</a:t>
            </a:r>
            <a:r>
              <a:rPr lang="en-US" sz="2400" dirty="0" smtClean="0"/>
              <a:t>) </a:t>
            </a:r>
            <a:r>
              <a:rPr lang="en-US" sz="2400" dirty="0" err="1" smtClean="0"/>
              <a:t>soorten</a:t>
            </a:r>
            <a:r>
              <a:rPr lang="en-US" sz="2400" dirty="0" smtClean="0"/>
              <a:t> </a:t>
            </a:r>
            <a:r>
              <a:rPr lang="en-US" sz="2400" dirty="0" err="1" smtClean="0"/>
              <a:t>bekend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Omstandigheden</a:t>
            </a:r>
            <a:r>
              <a:rPr lang="en-US" sz="2400" dirty="0" smtClean="0"/>
              <a:t>: </a:t>
            </a:r>
            <a:r>
              <a:rPr lang="en-US" sz="2400" dirty="0" err="1" smtClean="0"/>
              <a:t>géén</a:t>
            </a:r>
            <a:r>
              <a:rPr lang="en-US" sz="2400" dirty="0" smtClean="0"/>
              <a:t> </a:t>
            </a:r>
            <a:r>
              <a:rPr lang="en-US" sz="2400" dirty="0" err="1" smtClean="0"/>
              <a:t>vrije</a:t>
            </a:r>
            <a:r>
              <a:rPr lang="en-US" sz="2400" dirty="0" smtClean="0"/>
              <a:t> </a:t>
            </a:r>
            <a:r>
              <a:rPr lang="en-US" sz="2400" dirty="0" err="1" smtClean="0"/>
              <a:t>zuurstof</a:t>
            </a:r>
            <a:r>
              <a:rPr lang="en-US" sz="2400" dirty="0" smtClean="0"/>
              <a:t> en </a:t>
            </a:r>
            <a:r>
              <a:rPr lang="en-US" sz="2400" dirty="0" err="1" smtClean="0"/>
              <a:t>ongeschikt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</a:t>
            </a:r>
            <a:r>
              <a:rPr lang="en-US" sz="2400" dirty="0" err="1" smtClean="0"/>
              <a:t>leven</a:t>
            </a:r>
            <a:endParaRPr lang="en-US" sz="2400" dirty="0" smtClean="0"/>
          </a:p>
          <a:p>
            <a:r>
              <a:rPr lang="en-US" sz="2400" dirty="0" err="1" smtClean="0"/>
              <a:t>Giftige</a:t>
            </a:r>
            <a:r>
              <a:rPr lang="en-US" sz="2400" dirty="0" smtClean="0"/>
              <a:t> </a:t>
            </a:r>
            <a:r>
              <a:rPr lang="en-US" sz="2400" dirty="0" err="1" smtClean="0"/>
              <a:t>ammoniak</a:t>
            </a:r>
            <a:r>
              <a:rPr lang="en-US" sz="2400" dirty="0" smtClean="0"/>
              <a:t> </a:t>
            </a:r>
            <a:r>
              <a:rPr lang="en-US" sz="2400" dirty="0" err="1" smtClean="0"/>
              <a:t>aanwezig</a:t>
            </a:r>
            <a:r>
              <a:rPr lang="en-US" sz="2400" dirty="0" smtClean="0"/>
              <a:t> en </a:t>
            </a:r>
            <a:r>
              <a:rPr lang="en-US" sz="2400" dirty="0" err="1" smtClean="0"/>
              <a:t>atmosfeer</a:t>
            </a:r>
            <a:r>
              <a:rPr lang="en-US" sz="2400" dirty="0" smtClean="0"/>
              <a:t> </a:t>
            </a:r>
            <a:r>
              <a:rPr lang="en-US" sz="2400" dirty="0" err="1" smtClean="0"/>
              <a:t>bevatte</a:t>
            </a:r>
            <a:r>
              <a:rPr lang="en-US" sz="2400" dirty="0" smtClean="0"/>
              <a:t> </a:t>
            </a:r>
            <a:r>
              <a:rPr lang="en-US" sz="2400" dirty="0" err="1" smtClean="0"/>
              <a:t>hoofdzakelijk</a:t>
            </a:r>
            <a:r>
              <a:rPr lang="en-US" sz="2400" dirty="0" smtClean="0"/>
              <a:t> N</a:t>
            </a:r>
            <a:r>
              <a:rPr lang="en-US" sz="2000" dirty="0" smtClean="0"/>
              <a:t>2</a:t>
            </a:r>
            <a:r>
              <a:rPr lang="en-US" sz="2400" dirty="0" smtClean="0"/>
              <a:t> en CO</a:t>
            </a:r>
            <a:r>
              <a:rPr lang="en-US" sz="2000" dirty="0" smtClean="0"/>
              <a:t>2</a:t>
            </a:r>
            <a:endParaRPr lang="en-US" sz="2400" dirty="0" smtClean="0"/>
          </a:p>
          <a:p>
            <a:r>
              <a:rPr lang="en-US" sz="2400" dirty="0" err="1" smtClean="0"/>
              <a:t>Veel</a:t>
            </a:r>
            <a:r>
              <a:rPr lang="en-US" sz="2400" dirty="0" smtClean="0"/>
              <a:t> </a:t>
            </a:r>
            <a:r>
              <a:rPr lang="en-US" sz="2400" dirty="0" err="1" smtClean="0"/>
              <a:t>bliksem</a:t>
            </a:r>
            <a:r>
              <a:rPr lang="en-US" sz="2400" dirty="0" smtClean="0"/>
              <a:t> in </a:t>
            </a:r>
            <a:r>
              <a:rPr lang="en-US" sz="2400" dirty="0" err="1" smtClean="0"/>
              <a:t>gigantische</a:t>
            </a:r>
            <a:r>
              <a:rPr lang="en-US" sz="2400" dirty="0" smtClean="0"/>
              <a:t> </a:t>
            </a:r>
            <a:r>
              <a:rPr lang="en-US" sz="2400" dirty="0" err="1" smtClean="0"/>
              <a:t>onweersbuien</a:t>
            </a:r>
            <a:endParaRPr lang="en-US" sz="2400" dirty="0" smtClean="0"/>
          </a:p>
          <a:p>
            <a:r>
              <a:rPr lang="en-US" sz="2400" dirty="0" err="1" smtClean="0"/>
              <a:t>Intensieve</a:t>
            </a:r>
            <a:r>
              <a:rPr lang="en-US" sz="2400" dirty="0" smtClean="0"/>
              <a:t> </a:t>
            </a:r>
            <a:r>
              <a:rPr lang="en-US" sz="2400" dirty="0" err="1" smtClean="0"/>
              <a:t>ultraviolette</a:t>
            </a:r>
            <a:r>
              <a:rPr lang="en-US" sz="2400" dirty="0" smtClean="0"/>
              <a:t> </a:t>
            </a:r>
            <a:r>
              <a:rPr lang="en-US" sz="2400" dirty="0" err="1" smtClean="0"/>
              <a:t>straling</a:t>
            </a:r>
            <a:r>
              <a:rPr lang="en-US" sz="2400" dirty="0" smtClean="0"/>
              <a:t> (</a:t>
            </a:r>
            <a:r>
              <a:rPr lang="en-US" sz="2400" dirty="0" err="1" smtClean="0"/>
              <a:t>géén</a:t>
            </a:r>
            <a:r>
              <a:rPr lang="en-US" sz="2400" dirty="0" smtClean="0"/>
              <a:t> </a:t>
            </a:r>
            <a:r>
              <a:rPr lang="en-US" sz="2400" dirty="0" err="1" smtClean="0"/>
              <a:t>ozonlaag</a:t>
            </a:r>
            <a:r>
              <a:rPr lang="en-US" sz="2400" dirty="0" smtClean="0"/>
              <a:t> </a:t>
            </a:r>
            <a:r>
              <a:rPr lang="en-US" sz="2400" dirty="0" err="1" smtClean="0"/>
              <a:t>aanwezig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Inslagen</a:t>
            </a:r>
            <a:r>
              <a:rPr lang="en-US" sz="2400" dirty="0" smtClean="0"/>
              <a:t> van </a:t>
            </a:r>
            <a:r>
              <a:rPr lang="en-US" sz="2400" dirty="0" err="1" smtClean="0"/>
              <a:t>meteorieten</a:t>
            </a:r>
            <a:endParaRPr lang="en-US" sz="2400" dirty="0" smtClean="0"/>
          </a:p>
          <a:p>
            <a:r>
              <a:rPr lang="en-US" sz="2400" dirty="0" err="1" smtClean="0"/>
              <a:t>Nieuw</a:t>
            </a:r>
            <a:r>
              <a:rPr lang="en-US" sz="2400" dirty="0" smtClean="0"/>
              <a:t> </a:t>
            </a:r>
            <a:r>
              <a:rPr lang="en-US" sz="2400" dirty="0" err="1" smtClean="0"/>
              <a:t>onderzoek</a:t>
            </a:r>
            <a:r>
              <a:rPr lang="en-US" sz="2400" dirty="0" smtClean="0"/>
              <a:t>: </a:t>
            </a:r>
            <a:r>
              <a:rPr lang="en-US" sz="2400" dirty="0" err="1" smtClean="0"/>
              <a:t>diepzee</a:t>
            </a:r>
            <a:r>
              <a:rPr lang="en-US" sz="2400" dirty="0" smtClean="0"/>
              <a:t> </a:t>
            </a:r>
            <a:r>
              <a:rPr lang="en-US" sz="2400" dirty="0" err="1" smtClean="0"/>
              <a:t>als</a:t>
            </a:r>
            <a:r>
              <a:rPr lang="en-US" sz="2400" dirty="0" smtClean="0"/>
              <a:t> </a:t>
            </a:r>
            <a:r>
              <a:rPr lang="en-US" sz="2400" dirty="0" err="1" smtClean="0"/>
              <a:t>plaats</a:t>
            </a:r>
            <a:r>
              <a:rPr lang="en-US" sz="2400" dirty="0" smtClean="0"/>
              <a:t> van het </a:t>
            </a:r>
            <a:r>
              <a:rPr lang="en-US" sz="2400" dirty="0" err="1" smtClean="0"/>
              <a:t>eerste</a:t>
            </a:r>
            <a:r>
              <a:rPr lang="en-US" sz="2400" dirty="0" smtClean="0"/>
              <a:t> begin van </a:t>
            </a:r>
            <a:r>
              <a:rPr lang="en-US" sz="2400" dirty="0" err="1" smtClean="0"/>
              <a:t>leven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(Par. 26.1.2)</a:t>
            </a:r>
          </a:p>
          <a:p>
            <a:r>
              <a:rPr lang="en-US" sz="2400" dirty="0" err="1" smtClean="0"/>
              <a:t>Andere</a:t>
            </a:r>
            <a:r>
              <a:rPr lang="en-US" sz="2400" dirty="0" smtClean="0"/>
              <a:t> </a:t>
            </a:r>
            <a:r>
              <a:rPr lang="en-US" sz="2400" dirty="0" err="1" smtClean="0"/>
              <a:t>onderzoekers</a:t>
            </a:r>
            <a:r>
              <a:rPr lang="en-US" sz="2400" dirty="0" smtClean="0"/>
              <a:t>: </a:t>
            </a:r>
            <a:r>
              <a:rPr lang="en-US" sz="2400" dirty="0" err="1" smtClean="0"/>
              <a:t>bouwstenen</a:t>
            </a:r>
            <a:r>
              <a:rPr lang="en-US" sz="2400" dirty="0" smtClean="0"/>
              <a:t> van </a:t>
            </a:r>
            <a:r>
              <a:rPr lang="en-US" sz="2400" dirty="0" err="1" smtClean="0"/>
              <a:t>leven</a:t>
            </a:r>
            <a:r>
              <a:rPr lang="en-US" sz="2400" dirty="0" smtClean="0"/>
              <a:t> </a:t>
            </a:r>
            <a:r>
              <a:rPr lang="en-US" sz="2400" dirty="0" err="1" smtClean="0"/>
              <a:t>vanuit</a:t>
            </a:r>
            <a:r>
              <a:rPr lang="en-US" sz="2400" dirty="0" smtClean="0"/>
              <a:t> de </a:t>
            </a:r>
            <a:r>
              <a:rPr lang="en-US" sz="2400" dirty="0" err="1" smtClean="0"/>
              <a:t>ruimte</a:t>
            </a:r>
            <a:r>
              <a:rPr lang="en-US" sz="2400" dirty="0" smtClean="0"/>
              <a:t> op </a:t>
            </a:r>
            <a:r>
              <a:rPr lang="en-US" sz="2400" dirty="0" err="1" smtClean="0"/>
              <a:t>aarde</a:t>
            </a:r>
            <a:r>
              <a:rPr lang="en-US" sz="2400" dirty="0" smtClean="0"/>
              <a:t> </a:t>
            </a:r>
            <a:r>
              <a:rPr lang="en-US" sz="2400" dirty="0" err="1" smtClean="0"/>
              <a:t>terecht</a:t>
            </a:r>
            <a:r>
              <a:rPr lang="en-US" sz="2400" dirty="0" smtClean="0"/>
              <a:t> </a:t>
            </a:r>
            <a:r>
              <a:rPr lang="en-US" sz="2400" dirty="0" err="1" smtClean="0"/>
              <a:t>gekomen</a:t>
            </a:r>
            <a:r>
              <a:rPr lang="en-US" sz="2400" dirty="0" smtClean="0"/>
              <a:t> (</a:t>
            </a:r>
            <a:r>
              <a:rPr lang="en-US" sz="2400" dirty="0" err="1" smtClean="0"/>
              <a:t>zie</a:t>
            </a:r>
            <a:r>
              <a:rPr lang="en-US" sz="2400" dirty="0" smtClean="0"/>
              <a:t> par. 26.1.1)</a:t>
            </a:r>
            <a:endParaRPr lang="nl-NL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Experiment van Miller 1953</a:t>
            </a:r>
            <a:br>
              <a:rPr lang="en-US" sz="3200" dirty="0" smtClean="0"/>
            </a:br>
            <a:r>
              <a:rPr lang="en-US" sz="3200" dirty="0" err="1" smtClean="0"/>
              <a:t>Aminozuren</a:t>
            </a:r>
            <a:r>
              <a:rPr lang="en-US" sz="3200" dirty="0" smtClean="0"/>
              <a:t> </a:t>
            </a:r>
            <a:r>
              <a:rPr lang="en-US" sz="3200" dirty="0" err="1" smtClean="0"/>
              <a:t>ontstaan</a:t>
            </a:r>
            <a:r>
              <a:rPr lang="en-US" sz="3200" dirty="0" smtClean="0"/>
              <a:t> in </a:t>
            </a:r>
            <a:r>
              <a:rPr lang="en-US" sz="3200" dirty="0" err="1" smtClean="0"/>
              <a:t>laboratorium</a:t>
            </a:r>
            <a:endParaRPr lang="nl-NL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350618"/>
            <a:ext cx="6336704" cy="5318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26.1.1 Leven </a:t>
            </a:r>
            <a:r>
              <a:rPr lang="en-US" sz="3200" dirty="0" err="1" smtClean="0"/>
              <a:t>uit</a:t>
            </a:r>
            <a:r>
              <a:rPr lang="en-US" sz="3200" dirty="0" smtClean="0"/>
              <a:t> de </a:t>
            </a:r>
            <a:r>
              <a:rPr lang="en-US" sz="3200" dirty="0" err="1" smtClean="0"/>
              <a:t>ruimte</a:t>
            </a:r>
            <a:r>
              <a:rPr lang="en-US" sz="3200" dirty="0" smtClean="0"/>
              <a:t>?   1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Leven </a:t>
            </a:r>
            <a:r>
              <a:rPr lang="en-US" sz="2400" dirty="0" err="1" smtClean="0"/>
              <a:t>niet</a:t>
            </a:r>
            <a:r>
              <a:rPr lang="en-US" sz="2400" dirty="0" smtClean="0"/>
              <a:t> op </a:t>
            </a:r>
            <a:r>
              <a:rPr lang="en-US" sz="2400" dirty="0" err="1" smtClean="0"/>
              <a:t>aarde</a:t>
            </a:r>
            <a:r>
              <a:rPr lang="en-US" sz="2400" dirty="0" smtClean="0"/>
              <a:t> </a:t>
            </a:r>
            <a:r>
              <a:rPr lang="en-US" sz="2400" dirty="0" err="1" smtClean="0"/>
              <a:t>begonnen</a:t>
            </a:r>
            <a:r>
              <a:rPr lang="en-US" sz="2400" dirty="0" smtClean="0"/>
              <a:t> </a:t>
            </a:r>
            <a:r>
              <a:rPr lang="en-US" sz="2400" dirty="0" err="1" smtClean="0"/>
              <a:t>maar</a:t>
            </a:r>
            <a:r>
              <a:rPr lang="en-US" sz="2400" dirty="0" smtClean="0"/>
              <a:t> met </a:t>
            </a:r>
            <a:r>
              <a:rPr lang="en-US" sz="2400" dirty="0" err="1" smtClean="0"/>
              <a:t>meteorieten</a:t>
            </a:r>
            <a:r>
              <a:rPr lang="en-US" sz="2400" dirty="0" smtClean="0"/>
              <a:t> op </a:t>
            </a:r>
            <a:r>
              <a:rPr lang="en-US" sz="2400" dirty="0" err="1" smtClean="0"/>
              <a:t>aarde</a:t>
            </a:r>
            <a:r>
              <a:rPr lang="en-US" sz="2400" dirty="0" smtClean="0"/>
              <a:t> “</a:t>
            </a:r>
            <a:r>
              <a:rPr lang="en-US" sz="2400" dirty="0" err="1" smtClean="0"/>
              <a:t>gezaaid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In de </a:t>
            </a:r>
            <a:r>
              <a:rPr lang="en-US" sz="2400" dirty="0" err="1" smtClean="0"/>
              <a:t>ruimte</a:t>
            </a:r>
            <a:r>
              <a:rPr lang="en-US" sz="2400" dirty="0" smtClean="0"/>
              <a:t> </a:t>
            </a:r>
            <a:r>
              <a:rPr lang="en-US" sz="2400" dirty="0" err="1" smtClean="0"/>
              <a:t>zijn</a:t>
            </a:r>
            <a:r>
              <a:rPr lang="en-US" sz="2400" dirty="0" smtClean="0"/>
              <a:t> </a:t>
            </a:r>
            <a:r>
              <a:rPr lang="en-US" sz="2400" dirty="0" err="1" smtClean="0"/>
              <a:t>enorme</a:t>
            </a:r>
            <a:r>
              <a:rPr lang="en-US" sz="2400" dirty="0" smtClean="0"/>
              <a:t> </a:t>
            </a:r>
            <a:r>
              <a:rPr lang="en-US" sz="2400" dirty="0" err="1" smtClean="0"/>
              <a:t>massa’s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organisch</a:t>
            </a:r>
            <a:r>
              <a:rPr lang="en-US" sz="2400" dirty="0" smtClean="0"/>
              <a:t> </a:t>
            </a:r>
            <a:r>
              <a:rPr lang="en-US" sz="2400" dirty="0" err="1" smtClean="0"/>
              <a:t>materiaal</a:t>
            </a:r>
            <a:r>
              <a:rPr lang="en-US" sz="2400" dirty="0" smtClean="0"/>
              <a:t> </a:t>
            </a:r>
            <a:r>
              <a:rPr lang="en-US" sz="2400" dirty="0" err="1" smtClean="0"/>
              <a:t>aanwezig</a:t>
            </a:r>
            <a:r>
              <a:rPr lang="en-US" sz="2400" dirty="0" smtClean="0"/>
              <a:t>  is </a:t>
            </a:r>
            <a:r>
              <a:rPr lang="en-US" sz="2400" dirty="0" err="1" smtClean="0"/>
              <a:t>kort</a:t>
            </a:r>
            <a:r>
              <a:rPr lang="en-US" sz="2400" dirty="0" smtClean="0"/>
              <a:t> </a:t>
            </a:r>
            <a:r>
              <a:rPr lang="en-US" sz="2400" dirty="0" err="1" smtClean="0"/>
              <a:t>geleden</a:t>
            </a:r>
            <a:r>
              <a:rPr lang="en-US" sz="2400" dirty="0" smtClean="0"/>
              <a:t> </a:t>
            </a:r>
            <a:r>
              <a:rPr lang="en-US" sz="2400" dirty="0" err="1" smtClean="0"/>
              <a:t>gebleken</a:t>
            </a:r>
            <a:endParaRPr lang="en-US" sz="2400" dirty="0" smtClean="0"/>
          </a:p>
          <a:p>
            <a:r>
              <a:rPr lang="en-US" sz="2400" dirty="0" err="1" smtClean="0"/>
              <a:t>Dagelijks</a:t>
            </a:r>
            <a:r>
              <a:rPr lang="en-US" sz="2400" dirty="0" smtClean="0"/>
              <a:t> </a:t>
            </a:r>
            <a:r>
              <a:rPr lang="en-US" sz="2400" dirty="0" err="1" smtClean="0"/>
              <a:t>daalt</a:t>
            </a:r>
            <a:r>
              <a:rPr lang="en-US" sz="2400" dirty="0" smtClean="0"/>
              <a:t> </a:t>
            </a:r>
            <a:r>
              <a:rPr lang="en-US" sz="2400" dirty="0" err="1" smtClean="0"/>
              <a:t>gemiddeld</a:t>
            </a:r>
            <a:r>
              <a:rPr lang="en-US" sz="2400" dirty="0" smtClean="0"/>
              <a:t> 30 ton </a:t>
            </a:r>
            <a:r>
              <a:rPr lang="en-US" sz="2400" dirty="0" err="1" smtClean="0"/>
              <a:t>ruimtestof</a:t>
            </a:r>
            <a:r>
              <a:rPr lang="en-US" sz="2400" dirty="0" smtClean="0"/>
              <a:t> op </a:t>
            </a:r>
            <a:r>
              <a:rPr lang="en-US" sz="2400" dirty="0" err="1" smtClean="0"/>
              <a:t>aarde</a:t>
            </a:r>
            <a:r>
              <a:rPr lang="en-US" sz="2400" dirty="0" smtClean="0"/>
              <a:t> </a:t>
            </a:r>
            <a:r>
              <a:rPr lang="en-US" sz="2400" dirty="0" err="1" smtClean="0"/>
              <a:t>dat</a:t>
            </a:r>
            <a:r>
              <a:rPr lang="en-US" sz="2400" dirty="0" smtClean="0"/>
              <a:t> tot 50 % </a:t>
            </a:r>
            <a:r>
              <a:rPr lang="en-US" sz="2400" dirty="0" err="1" smtClean="0"/>
              <a:t>organisch</a:t>
            </a:r>
            <a:r>
              <a:rPr lang="en-US" sz="2400" dirty="0" smtClean="0"/>
              <a:t> </a:t>
            </a:r>
            <a:r>
              <a:rPr lang="en-US" sz="2400" dirty="0" err="1" smtClean="0"/>
              <a:t>materiaal</a:t>
            </a:r>
            <a:r>
              <a:rPr lang="en-US" sz="2400" dirty="0" smtClean="0"/>
              <a:t> </a:t>
            </a:r>
            <a:r>
              <a:rPr lang="en-US" sz="2400" dirty="0" err="1" smtClean="0"/>
              <a:t>bevat</a:t>
            </a:r>
            <a:endParaRPr lang="en-US" sz="2400" dirty="0" smtClean="0"/>
          </a:p>
          <a:p>
            <a:r>
              <a:rPr lang="en-US" sz="2400" dirty="0" err="1" smtClean="0"/>
              <a:t>Infraroodspectrumonderzoek</a:t>
            </a:r>
            <a:r>
              <a:rPr lang="en-US" sz="2400" dirty="0" smtClean="0"/>
              <a:t>: in de </a:t>
            </a:r>
            <a:r>
              <a:rPr lang="en-US" sz="2400" dirty="0" err="1" smtClean="0"/>
              <a:t>donkere</a:t>
            </a:r>
            <a:r>
              <a:rPr lang="en-US" sz="2400" dirty="0" smtClean="0"/>
              <a:t> </a:t>
            </a:r>
            <a:r>
              <a:rPr lang="en-US" sz="2400" dirty="0" err="1" smtClean="0"/>
              <a:t>nevels</a:t>
            </a:r>
            <a:r>
              <a:rPr lang="en-US" sz="2400" dirty="0" smtClean="0"/>
              <a:t> in de </a:t>
            </a:r>
            <a:r>
              <a:rPr lang="en-US" sz="2400" dirty="0" err="1" smtClean="0"/>
              <a:t>ruimte</a:t>
            </a:r>
            <a:r>
              <a:rPr lang="en-US" sz="2400" dirty="0" smtClean="0"/>
              <a:t> </a:t>
            </a:r>
            <a:r>
              <a:rPr lang="en-US" sz="2400" dirty="0" err="1" smtClean="0"/>
              <a:t>zitten</a:t>
            </a:r>
            <a:r>
              <a:rPr lang="en-US" sz="2400" dirty="0" smtClean="0"/>
              <a:t> </a:t>
            </a:r>
            <a:r>
              <a:rPr lang="en-US" sz="2400" dirty="0" err="1" smtClean="0"/>
              <a:t>veel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organische</a:t>
            </a:r>
            <a:r>
              <a:rPr lang="en-US" sz="2400" dirty="0" smtClean="0"/>
              <a:t> </a:t>
            </a:r>
            <a:r>
              <a:rPr lang="en-US" sz="2400" dirty="0" err="1" smtClean="0"/>
              <a:t>moleculen</a:t>
            </a:r>
            <a:endParaRPr lang="en-US" sz="2400" dirty="0" smtClean="0"/>
          </a:p>
          <a:p>
            <a:endParaRPr lang="nl-N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Donkere</a:t>
            </a:r>
            <a:r>
              <a:rPr lang="en-US" sz="3200" dirty="0" smtClean="0"/>
              <a:t> </a:t>
            </a:r>
            <a:r>
              <a:rPr lang="en-US" sz="3200" dirty="0" err="1" smtClean="0"/>
              <a:t>nevels</a:t>
            </a:r>
            <a:r>
              <a:rPr lang="en-US" sz="3200" dirty="0" smtClean="0"/>
              <a:t>: 2 </a:t>
            </a:r>
            <a:r>
              <a:rPr lang="en-US" sz="3200" dirty="0" err="1" smtClean="0"/>
              <a:t>voorbeelden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links: B58 </a:t>
            </a:r>
            <a:r>
              <a:rPr lang="en-US" sz="3200" dirty="0" err="1" smtClean="0"/>
              <a:t>Slangedrager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rechts</a:t>
            </a:r>
            <a:r>
              <a:rPr lang="en-US" sz="3200" dirty="0" smtClean="0"/>
              <a:t>: Tarantula</a:t>
            </a:r>
            <a:endParaRPr lang="nl-NL" sz="3200" dirty="0"/>
          </a:p>
        </p:txBody>
      </p:sp>
      <p:pic>
        <p:nvPicPr>
          <p:cNvPr id="4" name="Tijdelijke aanduiding voor inhoud 3" descr="donkere nevels b68 in Slangedrag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2132856"/>
            <a:ext cx="4320480" cy="4536504"/>
          </a:xfrm>
        </p:spPr>
      </p:pic>
      <p:pic>
        <p:nvPicPr>
          <p:cNvPr id="5" name="Afbeelding 4" descr="Donkere nevels Tarantula_nebula_deta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132856"/>
            <a:ext cx="4366594" cy="45557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26.1.1 Leven </a:t>
            </a:r>
            <a:r>
              <a:rPr lang="en-US" sz="3200" dirty="0" err="1" smtClean="0"/>
              <a:t>uit</a:t>
            </a:r>
            <a:r>
              <a:rPr lang="en-US" sz="3200" dirty="0" smtClean="0"/>
              <a:t> de </a:t>
            </a:r>
            <a:r>
              <a:rPr lang="en-US" sz="3200" dirty="0" err="1" smtClean="0"/>
              <a:t>ruimte</a:t>
            </a:r>
            <a:r>
              <a:rPr lang="en-US" sz="3200" dirty="0" smtClean="0"/>
              <a:t>?   2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NASA: </a:t>
            </a:r>
            <a:r>
              <a:rPr lang="en-US" sz="2400" dirty="0" err="1" smtClean="0"/>
              <a:t>bouwden</a:t>
            </a:r>
            <a:r>
              <a:rPr lang="en-US" sz="2400" dirty="0" smtClean="0"/>
              <a:t> </a:t>
            </a:r>
            <a:r>
              <a:rPr lang="en-US" sz="2400" dirty="0" err="1" smtClean="0"/>
              <a:t>apparaat</a:t>
            </a:r>
            <a:r>
              <a:rPr lang="en-US" sz="2400" dirty="0" smtClean="0"/>
              <a:t> </a:t>
            </a:r>
            <a:r>
              <a:rPr lang="en-US" sz="2400" dirty="0" err="1" smtClean="0"/>
              <a:t>lijkend</a:t>
            </a:r>
            <a:r>
              <a:rPr lang="en-US" sz="2400" dirty="0" smtClean="0"/>
              <a:t> op </a:t>
            </a:r>
            <a:r>
              <a:rPr lang="en-US" sz="2400" dirty="0" err="1" smtClean="0"/>
              <a:t>Toestel</a:t>
            </a:r>
            <a:r>
              <a:rPr lang="en-US" sz="2400" dirty="0" smtClean="0"/>
              <a:t> van Miller</a:t>
            </a:r>
          </a:p>
          <a:p>
            <a:r>
              <a:rPr lang="en-US" sz="2400" dirty="0" err="1" smtClean="0"/>
              <a:t>Ruimte</a:t>
            </a:r>
            <a:r>
              <a:rPr lang="en-US" sz="2400" dirty="0" smtClean="0"/>
              <a:t> </a:t>
            </a:r>
            <a:r>
              <a:rPr lang="en-US" sz="2400" dirty="0" err="1" smtClean="0"/>
              <a:t>nagebootst</a:t>
            </a:r>
            <a:r>
              <a:rPr lang="en-US" sz="2400" dirty="0" smtClean="0"/>
              <a:t>, </a:t>
            </a:r>
            <a:r>
              <a:rPr lang="en-US" sz="2400" dirty="0" err="1" smtClean="0"/>
              <a:t>lage</a:t>
            </a:r>
            <a:r>
              <a:rPr lang="en-US" sz="2400" dirty="0" smtClean="0"/>
              <a:t> </a:t>
            </a:r>
            <a:r>
              <a:rPr lang="en-US" sz="2400" dirty="0" err="1" smtClean="0"/>
              <a:t>temperatuur</a:t>
            </a:r>
            <a:r>
              <a:rPr lang="en-US" sz="2400" dirty="0" smtClean="0"/>
              <a:t> (25 </a:t>
            </a:r>
            <a:r>
              <a:rPr lang="en-US" sz="2400" dirty="0" err="1" smtClean="0"/>
              <a:t>graden</a:t>
            </a:r>
            <a:r>
              <a:rPr lang="en-US" sz="2400" dirty="0" smtClean="0"/>
              <a:t> Kelvin)</a:t>
            </a:r>
          </a:p>
          <a:p>
            <a:r>
              <a:rPr lang="en-US" sz="2400" dirty="0" smtClean="0"/>
              <a:t>(</a:t>
            </a:r>
            <a:r>
              <a:rPr lang="en-US" sz="2400" dirty="0" err="1" smtClean="0"/>
              <a:t>Bijna</a:t>
            </a:r>
            <a:r>
              <a:rPr lang="en-US" sz="2400" dirty="0" smtClean="0"/>
              <a:t>-)</a:t>
            </a:r>
            <a:r>
              <a:rPr lang="en-US" sz="2400" dirty="0" err="1" smtClean="0"/>
              <a:t>vacuüm</a:t>
            </a:r>
            <a:r>
              <a:rPr lang="en-US" sz="2400" dirty="0" smtClean="0"/>
              <a:t>, diverse </a:t>
            </a:r>
            <a:r>
              <a:rPr lang="en-US" sz="2400" dirty="0" err="1" smtClean="0"/>
              <a:t>gassen</a:t>
            </a:r>
            <a:r>
              <a:rPr lang="en-US" sz="2400" dirty="0" smtClean="0"/>
              <a:t>, </a:t>
            </a:r>
            <a:r>
              <a:rPr lang="en-US" sz="2400" dirty="0" err="1" smtClean="0"/>
              <a:t>uv-straling</a:t>
            </a:r>
            <a:r>
              <a:rPr lang="en-US" sz="2400" dirty="0" smtClean="0"/>
              <a:t>, </a:t>
            </a:r>
            <a:r>
              <a:rPr lang="en-US" sz="2400" dirty="0" err="1" smtClean="0"/>
              <a:t>schijfje</a:t>
            </a:r>
            <a:r>
              <a:rPr lang="en-US" sz="2400" dirty="0" smtClean="0"/>
              <a:t> </a:t>
            </a:r>
            <a:r>
              <a:rPr lang="en-US" sz="2400" dirty="0" err="1" smtClean="0"/>
              <a:t>zout</a:t>
            </a:r>
            <a:r>
              <a:rPr lang="en-US" sz="2400" dirty="0" smtClean="0"/>
              <a:t> (</a:t>
            </a:r>
            <a:r>
              <a:rPr lang="en-US" sz="2400" dirty="0" err="1" smtClean="0"/>
              <a:t>soort</a:t>
            </a:r>
            <a:r>
              <a:rPr lang="en-US" sz="2400" dirty="0" smtClean="0"/>
              <a:t> </a:t>
            </a:r>
            <a:r>
              <a:rPr lang="en-US" sz="2400" dirty="0" err="1" smtClean="0"/>
              <a:t>ruimtestof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Gevonden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enige</a:t>
            </a:r>
            <a:r>
              <a:rPr lang="en-US" sz="2400" dirty="0" smtClean="0"/>
              <a:t> </a:t>
            </a:r>
            <a:r>
              <a:rPr lang="en-US" sz="2400" dirty="0" err="1" smtClean="0"/>
              <a:t>tijd</a:t>
            </a:r>
            <a:r>
              <a:rPr lang="en-US" sz="2400" dirty="0" smtClean="0"/>
              <a:t>: </a:t>
            </a:r>
            <a:r>
              <a:rPr lang="en-US" sz="2400" dirty="0" err="1" smtClean="0"/>
              <a:t>uiteenlopende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organische</a:t>
            </a:r>
            <a:r>
              <a:rPr lang="en-US" sz="2400" dirty="0" smtClean="0"/>
              <a:t> </a:t>
            </a:r>
            <a:r>
              <a:rPr lang="en-US" sz="2400" dirty="0" err="1" smtClean="0"/>
              <a:t>moleculen</a:t>
            </a:r>
            <a:r>
              <a:rPr lang="en-US" sz="2400" dirty="0" smtClean="0"/>
              <a:t> </a:t>
            </a:r>
            <a:r>
              <a:rPr lang="en-US" sz="2400" dirty="0" err="1" smtClean="0"/>
              <a:t>zoals</a:t>
            </a:r>
            <a:r>
              <a:rPr lang="en-US" sz="2400" dirty="0" smtClean="0"/>
              <a:t> </a:t>
            </a:r>
            <a:r>
              <a:rPr lang="en-US" sz="2400" dirty="0" err="1" smtClean="0"/>
              <a:t>ketonen</a:t>
            </a:r>
            <a:r>
              <a:rPr lang="en-US" sz="2400" dirty="0" smtClean="0"/>
              <a:t>, ethers, </a:t>
            </a:r>
            <a:r>
              <a:rPr lang="en-US" sz="2400" dirty="0" err="1" smtClean="0"/>
              <a:t>alcoholen</a:t>
            </a:r>
            <a:r>
              <a:rPr lang="en-US" sz="2400" dirty="0" smtClean="0"/>
              <a:t> en </a:t>
            </a:r>
            <a:r>
              <a:rPr lang="en-US" sz="2400" dirty="0" err="1" smtClean="0"/>
              <a:t>andere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Vetzuurachtige</a:t>
            </a:r>
            <a:r>
              <a:rPr lang="en-US" sz="2400" dirty="0" smtClean="0"/>
              <a:t> </a:t>
            </a:r>
            <a:r>
              <a:rPr lang="en-US" sz="2400" dirty="0" err="1" smtClean="0"/>
              <a:t>verbindingen</a:t>
            </a:r>
            <a:r>
              <a:rPr lang="en-US" sz="2400" dirty="0" smtClean="0"/>
              <a:t> die </a:t>
            </a:r>
            <a:r>
              <a:rPr lang="en-US" sz="2400" dirty="0" err="1" smtClean="0"/>
              <a:t>zich</a:t>
            </a:r>
            <a:r>
              <a:rPr lang="en-US" sz="2400" dirty="0" smtClean="0"/>
              <a:t> in water </a:t>
            </a:r>
            <a:r>
              <a:rPr lang="en-US" sz="2400" dirty="0" err="1" smtClean="0"/>
              <a:t>spontaan</a:t>
            </a:r>
            <a:r>
              <a:rPr lang="en-US" sz="2400" dirty="0" smtClean="0"/>
              <a:t> tot </a:t>
            </a:r>
            <a:r>
              <a:rPr lang="en-US" sz="2400" dirty="0" err="1" smtClean="0"/>
              <a:t>blaasjes</a:t>
            </a:r>
            <a:r>
              <a:rPr lang="en-US" sz="2400" dirty="0" smtClean="0"/>
              <a:t> </a:t>
            </a:r>
            <a:r>
              <a:rPr lang="en-US" sz="2400" dirty="0" err="1" smtClean="0"/>
              <a:t>verbinden</a:t>
            </a:r>
            <a:r>
              <a:rPr lang="en-US" sz="2400" dirty="0" smtClean="0"/>
              <a:t> </a:t>
            </a:r>
            <a:r>
              <a:rPr lang="en-US" sz="2400" dirty="0" err="1" smtClean="0"/>
              <a:t>waarbinnen</a:t>
            </a:r>
            <a:r>
              <a:rPr lang="en-US" sz="2400" dirty="0" smtClean="0"/>
              <a:t> </a:t>
            </a:r>
            <a:r>
              <a:rPr lang="en-US" sz="2400" dirty="0" err="1" smtClean="0"/>
              <a:t>ook</a:t>
            </a:r>
            <a:r>
              <a:rPr lang="en-US" sz="2400" dirty="0" smtClean="0"/>
              <a:t> diverse </a:t>
            </a:r>
            <a:r>
              <a:rPr lang="en-US" sz="2400" dirty="0" err="1" smtClean="0"/>
              <a:t>organische</a:t>
            </a:r>
            <a:r>
              <a:rPr lang="en-US" sz="2400" dirty="0" smtClean="0"/>
              <a:t> </a:t>
            </a:r>
            <a:r>
              <a:rPr lang="en-US" sz="2400" dirty="0" err="1" smtClean="0"/>
              <a:t>moleculen</a:t>
            </a:r>
            <a:r>
              <a:rPr lang="en-US" sz="2400" dirty="0" smtClean="0"/>
              <a:t> </a:t>
            </a:r>
            <a:r>
              <a:rPr lang="en-US" sz="2400" dirty="0" err="1" smtClean="0"/>
              <a:t>zaten</a:t>
            </a:r>
            <a:endParaRPr lang="en-US" sz="2400" dirty="0" smtClean="0"/>
          </a:p>
          <a:p>
            <a:r>
              <a:rPr lang="en-US" sz="2400" dirty="0" err="1" smtClean="0"/>
              <a:t>Soort</a:t>
            </a:r>
            <a:r>
              <a:rPr lang="en-US" sz="2400" dirty="0" smtClean="0"/>
              <a:t> OERMEMBRANEN</a:t>
            </a:r>
          </a:p>
          <a:p>
            <a:r>
              <a:rPr lang="en-US" sz="2400" dirty="0" err="1" smtClean="0"/>
              <a:t>Ook</a:t>
            </a:r>
            <a:r>
              <a:rPr lang="en-US" sz="2400" dirty="0" smtClean="0"/>
              <a:t> </a:t>
            </a:r>
            <a:r>
              <a:rPr lang="en-US" sz="2400" dirty="0" err="1" smtClean="0"/>
              <a:t>verbindingen</a:t>
            </a:r>
            <a:r>
              <a:rPr lang="en-US" sz="2400" dirty="0" smtClean="0"/>
              <a:t> </a:t>
            </a:r>
            <a:r>
              <a:rPr lang="en-US" sz="2400" dirty="0" err="1" smtClean="0"/>
              <a:t>sterl</a:t>
            </a:r>
            <a:r>
              <a:rPr lang="en-US" sz="2400" dirty="0" smtClean="0"/>
              <a:t> </a:t>
            </a:r>
            <a:r>
              <a:rPr lang="en-US" sz="2400" dirty="0" err="1" smtClean="0"/>
              <a:t>lijkend</a:t>
            </a:r>
            <a:r>
              <a:rPr lang="en-US" sz="2400" dirty="0" smtClean="0"/>
              <a:t> op </a:t>
            </a:r>
            <a:r>
              <a:rPr lang="en-US" sz="2400" dirty="0" err="1" smtClean="0"/>
              <a:t>gedeelten</a:t>
            </a:r>
            <a:r>
              <a:rPr lang="en-US" sz="2400" dirty="0" smtClean="0"/>
              <a:t> van </a:t>
            </a:r>
            <a:r>
              <a:rPr lang="en-US" sz="2400" dirty="0" err="1" smtClean="0"/>
              <a:t>chlorophyl</a:t>
            </a:r>
            <a:r>
              <a:rPr lang="en-US" sz="2400" dirty="0" smtClean="0"/>
              <a:t> die </a:t>
            </a:r>
            <a:r>
              <a:rPr lang="en-US" sz="2400" dirty="0" err="1" smtClean="0"/>
              <a:t>ook</a:t>
            </a:r>
            <a:r>
              <a:rPr lang="en-US" sz="2400" dirty="0" smtClean="0"/>
              <a:t> </a:t>
            </a:r>
            <a:r>
              <a:rPr lang="en-US" sz="2400" dirty="0" err="1" smtClean="0"/>
              <a:t>licht</a:t>
            </a:r>
            <a:r>
              <a:rPr lang="en-US" sz="2400" dirty="0" smtClean="0"/>
              <a:t> </a:t>
            </a:r>
            <a:r>
              <a:rPr lang="en-US" sz="2400" dirty="0" err="1" smtClean="0"/>
              <a:t>kunnen</a:t>
            </a:r>
            <a:r>
              <a:rPr lang="en-US" sz="2400" dirty="0" smtClean="0"/>
              <a:t> </a:t>
            </a:r>
            <a:r>
              <a:rPr lang="en-US" sz="2400" dirty="0" err="1" smtClean="0"/>
              <a:t>omzetten</a:t>
            </a:r>
            <a:r>
              <a:rPr lang="en-US" sz="2400" dirty="0" smtClean="0"/>
              <a:t> in </a:t>
            </a:r>
            <a:r>
              <a:rPr lang="en-US" sz="2400" dirty="0" err="1" smtClean="0"/>
              <a:t>chemische</a:t>
            </a:r>
            <a:r>
              <a:rPr lang="en-US" sz="2400" dirty="0" smtClean="0"/>
              <a:t> </a:t>
            </a:r>
            <a:r>
              <a:rPr lang="en-US" sz="2400" dirty="0" err="1" smtClean="0"/>
              <a:t>energie</a:t>
            </a:r>
            <a:endParaRPr lang="nl-N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Par. 26.1.2 </a:t>
            </a:r>
            <a:r>
              <a:rPr lang="en-US" sz="3200" dirty="0" err="1" smtClean="0"/>
              <a:t>Stammen</a:t>
            </a:r>
            <a:r>
              <a:rPr lang="en-US" sz="3200" dirty="0" smtClean="0"/>
              <a:t> we </a:t>
            </a:r>
            <a:r>
              <a:rPr lang="en-US" sz="3200" dirty="0" err="1" smtClean="0"/>
              <a:t>uit</a:t>
            </a:r>
            <a:r>
              <a:rPr lang="en-US" sz="3200" dirty="0" smtClean="0"/>
              <a:t> de </a:t>
            </a:r>
            <a:r>
              <a:rPr lang="en-US" sz="3200" dirty="0" err="1" smtClean="0"/>
              <a:t>Diepzee</a:t>
            </a:r>
            <a:r>
              <a:rPr lang="en-US" sz="3200" dirty="0" smtClean="0"/>
              <a:t>?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Hete</a:t>
            </a:r>
            <a:r>
              <a:rPr lang="en-US" sz="2400" dirty="0" smtClean="0"/>
              <a:t> </a:t>
            </a:r>
            <a:r>
              <a:rPr lang="en-US" sz="2400" dirty="0" err="1" smtClean="0"/>
              <a:t>bronnen</a:t>
            </a:r>
            <a:r>
              <a:rPr lang="en-US" sz="2400" dirty="0" smtClean="0"/>
              <a:t> in </a:t>
            </a:r>
            <a:r>
              <a:rPr lang="en-US" sz="2400" dirty="0" err="1" smtClean="0"/>
              <a:t>diepzee</a:t>
            </a:r>
            <a:r>
              <a:rPr lang="en-US" sz="2400" dirty="0" smtClean="0"/>
              <a:t>: </a:t>
            </a:r>
            <a:r>
              <a:rPr lang="en-US" sz="2400" dirty="0" err="1" smtClean="0"/>
              <a:t>daar</a:t>
            </a:r>
            <a:r>
              <a:rPr lang="en-US" sz="2400" dirty="0" smtClean="0"/>
              <a:t> </a:t>
            </a:r>
            <a:r>
              <a:rPr lang="en-US" sz="2400" dirty="0" err="1" smtClean="0"/>
              <a:t>zijn</a:t>
            </a:r>
            <a:r>
              <a:rPr lang="en-US" sz="2400" dirty="0" smtClean="0"/>
              <a:t> </a:t>
            </a:r>
            <a:r>
              <a:rPr lang="en-US" sz="2400" dirty="0" err="1" smtClean="0"/>
              <a:t>hoge</a:t>
            </a:r>
            <a:r>
              <a:rPr lang="en-US" sz="2400" dirty="0" smtClean="0"/>
              <a:t> </a:t>
            </a:r>
            <a:r>
              <a:rPr lang="en-US" sz="2400" dirty="0" err="1" smtClean="0"/>
              <a:t>kalkzuilen</a:t>
            </a:r>
            <a:r>
              <a:rPr lang="en-US" sz="2400" dirty="0" smtClean="0"/>
              <a:t> </a:t>
            </a:r>
            <a:r>
              <a:rPr lang="en-US" sz="2400" dirty="0" err="1" smtClean="0"/>
              <a:t>gevormd</a:t>
            </a:r>
            <a:r>
              <a:rPr lang="en-US" sz="2400" dirty="0" smtClean="0"/>
              <a:t>,</a:t>
            </a:r>
          </a:p>
          <a:p>
            <a:r>
              <a:rPr lang="en-US" sz="2400" dirty="0" err="1" smtClean="0"/>
              <a:t>rijk</a:t>
            </a:r>
            <a:r>
              <a:rPr lang="en-US" sz="2400" dirty="0" smtClean="0"/>
              <a:t> </a:t>
            </a:r>
            <a:r>
              <a:rPr lang="en-US" sz="2400" dirty="0" err="1" smtClean="0"/>
              <a:t>aan</a:t>
            </a:r>
            <a:r>
              <a:rPr lang="en-US" sz="2400" dirty="0" smtClean="0"/>
              <a:t> </a:t>
            </a:r>
            <a:r>
              <a:rPr lang="en-US" sz="2400" dirty="0" err="1" smtClean="0"/>
              <a:t>katalyserende</a:t>
            </a:r>
            <a:r>
              <a:rPr lang="en-US" sz="2400" dirty="0" smtClean="0"/>
              <a:t> </a:t>
            </a:r>
            <a:r>
              <a:rPr lang="en-US" sz="2400" dirty="0" err="1" smtClean="0"/>
              <a:t>mineralen</a:t>
            </a:r>
            <a:endParaRPr lang="en-US" sz="2400" dirty="0" smtClean="0"/>
          </a:p>
          <a:p>
            <a:r>
              <a:rPr lang="en-US" sz="2400" dirty="0" err="1" smtClean="0"/>
              <a:t>hierin</a:t>
            </a:r>
            <a:r>
              <a:rPr lang="en-US" sz="2400" dirty="0" smtClean="0"/>
              <a:t>: </a:t>
            </a:r>
            <a:r>
              <a:rPr lang="en-US" sz="2400" dirty="0" err="1" smtClean="0"/>
              <a:t>massa’s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organische</a:t>
            </a:r>
            <a:r>
              <a:rPr lang="en-US" sz="2400" dirty="0" smtClean="0"/>
              <a:t> </a:t>
            </a:r>
            <a:r>
              <a:rPr lang="en-US" sz="2400" dirty="0" err="1" smtClean="0"/>
              <a:t>verbindingen</a:t>
            </a:r>
            <a:r>
              <a:rPr lang="en-US" sz="2400" dirty="0" smtClean="0"/>
              <a:t> </a:t>
            </a:r>
            <a:r>
              <a:rPr lang="en-US" sz="2400" dirty="0" err="1" smtClean="0"/>
              <a:t>waaronder</a:t>
            </a:r>
            <a:r>
              <a:rPr lang="en-US" sz="2400" dirty="0" smtClean="0"/>
              <a:t> </a:t>
            </a:r>
            <a:r>
              <a:rPr lang="en-US" sz="2400" dirty="0" err="1" smtClean="0"/>
              <a:t>nucleotiden</a:t>
            </a:r>
            <a:endParaRPr lang="en-US" sz="2400" dirty="0" smtClean="0"/>
          </a:p>
          <a:p>
            <a:r>
              <a:rPr lang="en-US" sz="2400" dirty="0" err="1" smtClean="0"/>
              <a:t>Omstandigheden</a:t>
            </a:r>
            <a:r>
              <a:rPr lang="en-US" sz="2400" dirty="0" smtClean="0"/>
              <a:t> in </a:t>
            </a:r>
            <a:r>
              <a:rPr lang="en-US" sz="2400" dirty="0" err="1" smtClean="0"/>
              <a:t>diepzee</a:t>
            </a:r>
            <a:r>
              <a:rPr lang="en-US" sz="2400" dirty="0" smtClean="0"/>
              <a:t> </a:t>
            </a:r>
            <a:r>
              <a:rPr lang="en-US" sz="2400" dirty="0" err="1" smtClean="0"/>
              <a:t>lijken</a:t>
            </a:r>
            <a:r>
              <a:rPr lang="en-US" sz="2400" dirty="0" smtClean="0"/>
              <a:t> op die van de </a:t>
            </a:r>
            <a:r>
              <a:rPr lang="en-US" sz="2400" dirty="0" err="1" smtClean="0"/>
              <a:t>jonge</a:t>
            </a:r>
            <a:r>
              <a:rPr lang="en-US" sz="2400" dirty="0" smtClean="0"/>
              <a:t> </a:t>
            </a:r>
            <a:r>
              <a:rPr lang="en-US" sz="2400" dirty="0" err="1" smtClean="0"/>
              <a:t>aarde</a:t>
            </a:r>
            <a:endParaRPr lang="en-US" sz="2400" dirty="0" smtClean="0"/>
          </a:p>
          <a:p>
            <a:r>
              <a:rPr lang="en-US" sz="2400" dirty="0" smtClean="0"/>
              <a:t>Door </a:t>
            </a:r>
            <a:r>
              <a:rPr lang="en-US" sz="2400" dirty="0" err="1" smtClean="0"/>
              <a:t>allerlei</a:t>
            </a:r>
            <a:r>
              <a:rPr lang="en-US" sz="2400" dirty="0" smtClean="0"/>
              <a:t> </a:t>
            </a:r>
            <a:r>
              <a:rPr lang="en-US" sz="2400" dirty="0" err="1" smtClean="0"/>
              <a:t>ingewikkelde</a:t>
            </a:r>
            <a:r>
              <a:rPr lang="en-US" sz="2400" dirty="0" smtClean="0"/>
              <a:t> </a:t>
            </a:r>
            <a:r>
              <a:rPr lang="en-US" sz="2400" dirty="0" err="1" smtClean="0"/>
              <a:t>processen</a:t>
            </a:r>
            <a:r>
              <a:rPr lang="en-US" sz="2400" dirty="0" smtClean="0"/>
              <a:t> </a:t>
            </a:r>
            <a:r>
              <a:rPr lang="en-US" sz="2400" dirty="0" err="1" smtClean="0"/>
              <a:t>ontstaan</a:t>
            </a:r>
            <a:r>
              <a:rPr lang="en-US" sz="2400" dirty="0" smtClean="0"/>
              <a:t> </a:t>
            </a:r>
            <a:r>
              <a:rPr lang="en-US" sz="2400" dirty="0" err="1" smtClean="0"/>
              <a:t>daar</a:t>
            </a:r>
            <a:r>
              <a:rPr lang="en-US" sz="2400" dirty="0" smtClean="0"/>
              <a:t> </a:t>
            </a:r>
            <a:r>
              <a:rPr lang="en-US" sz="2400" dirty="0" err="1" smtClean="0"/>
              <a:t>ook</a:t>
            </a:r>
            <a:r>
              <a:rPr lang="en-US" sz="2400" dirty="0" smtClean="0"/>
              <a:t>:</a:t>
            </a:r>
          </a:p>
          <a:p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protonengradiënt</a:t>
            </a:r>
            <a:r>
              <a:rPr lang="en-US" sz="2400" dirty="0" smtClean="0"/>
              <a:t>/</a:t>
            </a:r>
            <a:r>
              <a:rPr lang="en-US" sz="2400" dirty="0" err="1" smtClean="0"/>
              <a:t>protonenconcentratie</a:t>
            </a:r>
            <a:r>
              <a:rPr lang="en-US" sz="2400" dirty="0" smtClean="0"/>
              <a:t> tot </a:t>
            </a: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voldoende</a:t>
            </a:r>
            <a:r>
              <a:rPr lang="en-US" sz="2400" dirty="0" smtClean="0"/>
              <a:t> </a:t>
            </a:r>
            <a:r>
              <a:rPr lang="en-US" sz="2400" dirty="0" err="1" smtClean="0"/>
              <a:t>protonen</a:t>
            </a:r>
            <a:r>
              <a:rPr lang="en-US" sz="2400" dirty="0" smtClean="0"/>
              <a:t> </a:t>
            </a:r>
            <a:r>
              <a:rPr lang="en-US" sz="2400" dirty="0" err="1" smtClean="0"/>
              <a:t>zijn</a:t>
            </a:r>
            <a:r>
              <a:rPr lang="en-US" sz="2400" dirty="0" smtClean="0"/>
              <a:t> </a:t>
            </a:r>
            <a:r>
              <a:rPr lang="en-US" sz="2400" dirty="0" err="1" smtClean="0"/>
              <a:t>om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ATP-</a:t>
            </a:r>
            <a:r>
              <a:rPr lang="en-US" sz="2400" dirty="0" err="1" smtClean="0"/>
              <a:t>molecuul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maken</a:t>
            </a:r>
            <a:r>
              <a:rPr lang="en-US" sz="2400" dirty="0" smtClean="0"/>
              <a:t>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chemiosmose</a:t>
            </a:r>
            <a:r>
              <a:rPr lang="en-US" sz="2400" b="1" dirty="0" smtClean="0"/>
              <a:t>)</a:t>
            </a:r>
          </a:p>
          <a:p>
            <a:r>
              <a:rPr lang="en-US" sz="2400" dirty="0" smtClean="0"/>
              <a:t>“</a:t>
            </a:r>
            <a:r>
              <a:rPr lang="en-US" sz="2400" dirty="0" err="1" smtClean="0"/>
              <a:t>Soort</a:t>
            </a:r>
            <a:r>
              <a:rPr lang="en-US" sz="2400" dirty="0" smtClean="0"/>
              <a:t> </a:t>
            </a:r>
            <a:r>
              <a:rPr lang="en-US" sz="2400" dirty="0" err="1" smtClean="0"/>
              <a:t>sparen</a:t>
            </a:r>
            <a:r>
              <a:rPr lang="en-US" sz="2400" dirty="0" smtClean="0"/>
              <a:t> van </a:t>
            </a:r>
            <a:r>
              <a:rPr lang="en-US" sz="2400" dirty="0" err="1" smtClean="0"/>
              <a:t>kleingeld</a:t>
            </a:r>
            <a:r>
              <a:rPr lang="en-US" sz="2400" dirty="0" smtClean="0"/>
              <a:t> tot je </a:t>
            </a:r>
            <a:r>
              <a:rPr lang="en-US" sz="2400" dirty="0" err="1" smtClean="0"/>
              <a:t>voldoende</a:t>
            </a:r>
            <a:r>
              <a:rPr lang="en-US" sz="2400" dirty="0" smtClean="0"/>
              <a:t> </a:t>
            </a:r>
            <a:r>
              <a:rPr lang="en-US" sz="2400" dirty="0" err="1" smtClean="0"/>
              <a:t>hebt</a:t>
            </a:r>
            <a:r>
              <a:rPr lang="en-US" sz="2400" dirty="0" smtClean="0"/>
              <a:t> </a:t>
            </a:r>
            <a:r>
              <a:rPr lang="en-US" sz="2400" dirty="0" err="1" smtClean="0"/>
              <a:t>om</a:t>
            </a:r>
            <a:r>
              <a:rPr lang="en-US" sz="2400" dirty="0" smtClean="0"/>
              <a:t> het </a:t>
            </a:r>
            <a:r>
              <a:rPr lang="en-US" sz="2400" dirty="0" err="1" smtClean="0"/>
              <a:t>daarna</a:t>
            </a:r>
            <a:r>
              <a:rPr lang="en-US" sz="2400" dirty="0" smtClean="0"/>
              <a:t> in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wisselen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tientje</a:t>
            </a:r>
            <a:r>
              <a:rPr lang="en-US" sz="2400" dirty="0" smtClean="0"/>
              <a:t> </a:t>
            </a:r>
            <a:r>
              <a:rPr lang="en-US" sz="2400" dirty="0" err="1" smtClean="0"/>
              <a:t>waarmee</a:t>
            </a:r>
            <a:r>
              <a:rPr lang="en-US" sz="2400" dirty="0" smtClean="0"/>
              <a:t> je </a:t>
            </a:r>
            <a:r>
              <a:rPr lang="en-US" sz="2400" dirty="0" err="1" smtClean="0"/>
              <a:t>wat</a:t>
            </a:r>
            <a:r>
              <a:rPr lang="en-US" sz="2400" dirty="0" smtClean="0"/>
              <a:t> </a:t>
            </a:r>
            <a:r>
              <a:rPr lang="en-US" sz="2400" dirty="0" err="1" smtClean="0"/>
              <a:t>kunt</a:t>
            </a:r>
            <a:r>
              <a:rPr lang="en-US" sz="2400" dirty="0" smtClean="0"/>
              <a:t> </a:t>
            </a:r>
            <a:r>
              <a:rPr lang="en-US" sz="2400" dirty="0" err="1" smtClean="0"/>
              <a:t>doen</a:t>
            </a:r>
            <a:endParaRPr lang="en-US" sz="2400" dirty="0" smtClean="0"/>
          </a:p>
          <a:p>
            <a:r>
              <a:rPr lang="en-US" sz="2400" dirty="0" smtClean="0"/>
              <a:t>Van </a:t>
            </a:r>
            <a:r>
              <a:rPr lang="en-US" sz="2400" dirty="0" err="1" smtClean="0"/>
              <a:t>daaruit</a:t>
            </a:r>
            <a:r>
              <a:rPr lang="en-US" sz="2400" dirty="0" smtClean="0"/>
              <a:t> </a:t>
            </a:r>
            <a:r>
              <a:rPr lang="en-US" sz="2400" dirty="0" err="1" smtClean="0"/>
              <a:t>ontstonden</a:t>
            </a:r>
            <a:r>
              <a:rPr lang="en-US" sz="2400" dirty="0" smtClean="0"/>
              <a:t> </a:t>
            </a:r>
            <a:r>
              <a:rPr lang="en-US" sz="2400" dirty="0" err="1" smtClean="0"/>
              <a:t>ook</a:t>
            </a:r>
            <a:r>
              <a:rPr lang="en-US" sz="2400" dirty="0" smtClean="0"/>
              <a:t> </a:t>
            </a:r>
            <a:r>
              <a:rPr lang="en-US" sz="2400" dirty="0" err="1" smtClean="0"/>
              <a:t>complexe</a:t>
            </a:r>
            <a:r>
              <a:rPr lang="en-US" sz="2400" dirty="0" smtClean="0"/>
              <a:t> </a:t>
            </a:r>
            <a:r>
              <a:rPr lang="en-US" sz="2400" dirty="0" err="1" smtClean="0"/>
              <a:t>verbindingen</a:t>
            </a:r>
            <a:r>
              <a:rPr lang="en-US" sz="2400" dirty="0" smtClean="0"/>
              <a:t> </a:t>
            </a:r>
            <a:r>
              <a:rPr lang="en-US" sz="2400" dirty="0" err="1" smtClean="0"/>
              <a:t>zoals</a:t>
            </a:r>
            <a:r>
              <a:rPr lang="en-US" sz="2400" dirty="0" smtClean="0"/>
              <a:t> </a:t>
            </a:r>
            <a:r>
              <a:rPr lang="en-US" sz="2400" dirty="0" err="1" smtClean="0"/>
              <a:t>eiwitten</a:t>
            </a:r>
            <a:r>
              <a:rPr lang="en-US" sz="2400" dirty="0" smtClean="0"/>
              <a:t> en DNA</a:t>
            </a:r>
          </a:p>
          <a:p>
            <a:r>
              <a:rPr lang="en-US" sz="2400" dirty="0" smtClean="0"/>
              <a:t>Lees de </a:t>
            </a:r>
            <a:r>
              <a:rPr lang="en-US" sz="2400" dirty="0" err="1" smtClean="0"/>
              <a:t>gehele</a:t>
            </a:r>
            <a:r>
              <a:rPr lang="en-US" sz="2400" dirty="0" smtClean="0"/>
              <a:t> </a:t>
            </a:r>
            <a:r>
              <a:rPr lang="en-US" sz="2400" dirty="0" err="1" smtClean="0"/>
              <a:t>tekst</a:t>
            </a:r>
            <a:r>
              <a:rPr lang="en-US" sz="2400" dirty="0" smtClean="0"/>
              <a:t> van </a:t>
            </a:r>
            <a:r>
              <a:rPr lang="en-US" sz="2400" dirty="0" err="1" smtClean="0"/>
              <a:t>deze</a:t>
            </a:r>
            <a:r>
              <a:rPr lang="en-US" sz="2400" dirty="0" smtClean="0"/>
              <a:t> </a:t>
            </a:r>
            <a:r>
              <a:rPr lang="en-US" sz="2400" dirty="0" err="1" smtClean="0"/>
              <a:t>paragraaf</a:t>
            </a:r>
            <a:r>
              <a:rPr lang="en-US" sz="2400" dirty="0" smtClean="0"/>
              <a:t> </a:t>
            </a:r>
            <a:r>
              <a:rPr lang="en-US" sz="2400" dirty="0" err="1" smtClean="0"/>
              <a:t>zelf</a:t>
            </a:r>
            <a:r>
              <a:rPr lang="en-US" sz="2400" dirty="0" smtClean="0"/>
              <a:t> </a:t>
            </a:r>
            <a:r>
              <a:rPr lang="en-US" sz="2400" dirty="0" err="1" smtClean="0"/>
              <a:t>goed</a:t>
            </a:r>
            <a:r>
              <a:rPr lang="en-US" sz="2400" dirty="0" smtClean="0"/>
              <a:t> door</a:t>
            </a:r>
            <a:endParaRPr lang="nl-N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82352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Evolutie</a:t>
            </a:r>
            <a:r>
              <a:rPr lang="en-US" sz="3200" dirty="0" smtClean="0"/>
              <a:t> </a:t>
            </a:r>
            <a:r>
              <a:rPr lang="en-US" sz="3200" dirty="0" err="1" smtClean="0"/>
              <a:t>Youtube</a:t>
            </a:r>
            <a:r>
              <a:rPr lang="en-US" sz="3200" dirty="0" smtClean="0"/>
              <a:t>  </a:t>
            </a:r>
            <a:r>
              <a:rPr lang="en-US" sz="3200" dirty="0" err="1" smtClean="0"/>
              <a:t>srutenfrans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docent </a:t>
            </a:r>
            <a:r>
              <a:rPr lang="en-US" sz="3200" dirty="0" err="1" smtClean="0"/>
              <a:t>biologie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dirty="0" err="1" smtClean="0"/>
              <a:t>Thema</a:t>
            </a:r>
            <a:r>
              <a:rPr lang="en-US" dirty="0" smtClean="0"/>
              <a:t> </a:t>
            </a:r>
            <a:r>
              <a:rPr lang="en-US" dirty="0" err="1" smtClean="0"/>
              <a:t>Evolutie</a:t>
            </a:r>
            <a:endParaRPr lang="en-US" dirty="0" smtClean="0"/>
          </a:p>
          <a:p>
            <a:r>
              <a:rPr lang="en-US" dirty="0" smtClean="0"/>
              <a:t>Film </a:t>
            </a:r>
            <a:r>
              <a:rPr lang="en-US" dirty="0" err="1" smtClean="0"/>
              <a:t>biologieles</a:t>
            </a:r>
            <a:r>
              <a:rPr lang="en-US" dirty="0" smtClean="0"/>
              <a:t> 22 </a:t>
            </a:r>
            <a:r>
              <a:rPr lang="en-US" dirty="0" err="1" smtClean="0"/>
              <a:t>minuten</a:t>
            </a:r>
            <a:r>
              <a:rPr lang="en-US" dirty="0" smtClean="0"/>
              <a:t> </a:t>
            </a:r>
            <a:r>
              <a:rPr lang="en-US" dirty="0" err="1" smtClean="0"/>
              <a:t>Zeer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endParaRPr lang="en-US" dirty="0" smtClean="0"/>
          </a:p>
          <a:p>
            <a:r>
              <a:rPr lang="nl-NL" dirty="0" smtClean="0">
                <a:hlinkClick r:id="rId2"/>
              </a:rPr>
              <a:t>https://www.youtube.com/watch?v=e_AZOsIfDW8</a:t>
            </a:r>
            <a:endParaRPr lang="nl-NL" dirty="0" smtClean="0"/>
          </a:p>
          <a:p>
            <a:endParaRPr lang="en-US" dirty="0" smtClean="0"/>
          </a:p>
          <a:p>
            <a:r>
              <a:rPr lang="en-US" dirty="0" smtClean="0"/>
              <a:t>Variant:  </a:t>
            </a:r>
            <a:r>
              <a:rPr lang="en-US" dirty="0" err="1" smtClean="0"/>
              <a:t>SchoolTV</a:t>
            </a:r>
            <a:r>
              <a:rPr lang="en-US" dirty="0" smtClean="0"/>
              <a:t>  10 </a:t>
            </a:r>
            <a:r>
              <a:rPr lang="en-US" dirty="0" err="1" smtClean="0"/>
              <a:t>minuten</a:t>
            </a:r>
            <a:r>
              <a:rPr lang="en-US" dirty="0" smtClean="0"/>
              <a:t> </a:t>
            </a:r>
            <a:r>
              <a:rPr lang="en-US" dirty="0" err="1" smtClean="0"/>
              <a:t>o.a</a:t>
            </a:r>
            <a:r>
              <a:rPr lang="en-US" dirty="0" smtClean="0"/>
              <a:t>. </a:t>
            </a:r>
            <a:r>
              <a:rPr lang="en-US" dirty="0" err="1" smtClean="0"/>
              <a:t>Naturalis</a:t>
            </a:r>
            <a:endParaRPr lang="en-US" dirty="0" smtClean="0"/>
          </a:p>
          <a:p>
            <a:r>
              <a:rPr lang="nl-NL" dirty="0" smtClean="0">
                <a:hlinkClick r:id="rId3"/>
              </a:rPr>
              <a:t>https://www.youtube.com/watch?v=_FUdN_-E370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26.2.1 </a:t>
            </a:r>
            <a:r>
              <a:rPr lang="en-US" sz="2800" b="1" dirty="0" err="1" smtClean="0"/>
              <a:t>Geschiedenis</a:t>
            </a:r>
            <a:r>
              <a:rPr lang="en-US" sz="2800" b="1" dirty="0" smtClean="0"/>
              <a:t> </a:t>
            </a:r>
            <a:r>
              <a:rPr lang="en-US" sz="2800" b="1" dirty="0"/>
              <a:t>van </a:t>
            </a:r>
            <a:r>
              <a:rPr lang="en-US" sz="2800" b="1" dirty="0" err="1" smtClean="0"/>
              <a:t>ontstaan</a:t>
            </a:r>
            <a:r>
              <a:rPr lang="en-US" sz="2800" b="1" dirty="0" smtClean="0"/>
              <a:t> van het </a:t>
            </a:r>
            <a:r>
              <a:rPr lang="en-US" sz="2800" b="1" dirty="0" err="1"/>
              <a:t>leven</a:t>
            </a:r>
            <a:r>
              <a:rPr lang="en-US" sz="2800" b="1" dirty="0"/>
              <a:t> op </a:t>
            </a:r>
            <a:r>
              <a:rPr lang="en-US" sz="2800" b="1" dirty="0" err="1" smtClean="0"/>
              <a:t>aarde</a:t>
            </a:r>
            <a:r>
              <a:rPr lang="en-US" sz="2800" b="1" dirty="0" smtClean="0"/>
              <a:t>: </a:t>
            </a:r>
            <a:r>
              <a:rPr lang="en-US" sz="2800" b="1" dirty="0" err="1" smtClean="0"/>
              <a:t>Prokaryoten</a:t>
            </a:r>
            <a:r>
              <a:rPr lang="en-US" sz="2800" b="1" dirty="0" smtClean="0"/>
              <a:t> en </a:t>
            </a:r>
            <a:r>
              <a:rPr lang="en-US" sz="2800" b="1" dirty="0" err="1" smtClean="0"/>
              <a:t>eukaryoten</a:t>
            </a:r>
            <a:endParaRPr lang="nl-NL" sz="2800" b="1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b="1" dirty="0" err="1"/>
              <a:t>Endosymbiosetheorie</a:t>
            </a:r>
            <a:r>
              <a:rPr lang="en-US" sz="2400" dirty="0"/>
              <a:t> (</a:t>
            </a:r>
            <a:r>
              <a:rPr lang="en-US" sz="2400" dirty="0" err="1"/>
              <a:t>vrijlevende</a:t>
            </a:r>
            <a:r>
              <a:rPr lang="en-US" sz="2400" dirty="0"/>
              <a:t> </a:t>
            </a:r>
            <a:r>
              <a:rPr lang="en-US" sz="2400" dirty="0" err="1"/>
              <a:t>bacterien</a:t>
            </a:r>
            <a:r>
              <a:rPr lang="en-US" sz="2400" dirty="0"/>
              <a:t> </a:t>
            </a:r>
            <a:r>
              <a:rPr lang="en-US" sz="2400" dirty="0" err="1"/>
              <a:t>zouden</a:t>
            </a:r>
            <a:r>
              <a:rPr lang="en-US" sz="2400" dirty="0"/>
              <a:t> </a:t>
            </a:r>
            <a:r>
              <a:rPr lang="en-US" sz="2400" dirty="0" err="1"/>
              <a:t>als</a:t>
            </a:r>
            <a:r>
              <a:rPr lang="en-US" sz="2400" dirty="0"/>
              <a:t> </a:t>
            </a:r>
            <a:r>
              <a:rPr lang="en-US" sz="2400" dirty="0" err="1"/>
              <a:t>organellen</a:t>
            </a:r>
            <a:r>
              <a:rPr lang="en-US" sz="2400" dirty="0"/>
              <a:t> in </a:t>
            </a:r>
            <a:r>
              <a:rPr lang="en-US" sz="2400" dirty="0" err="1"/>
              <a:t>andere</a:t>
            </a:r>
            <a:r>
              <a:rPr lang="en-US" sz="2400" dirty="0"/>
              <a:t> </a:t>
            </a:r>
            <a:r>
              <a:rPr lang="en-US" sz="2400" dirty="0" err="1"/>
              <a:t>cellen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gaan</a:t>
            </a:r>
            <a:r>
              <a:rPr lang="en-US" sz="2400" dirty="0"/>
              <a:t> </a:t>
            </a:r>
            <a:r>
              <a:rPr lang="en-US" sz="2400" dirty="0" err="1"/>
              <a:t>leven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Voorbeelden</a:t>
            </a:r>
            <a:r>
              <a:rPr lang="en-US" sz="2400" dirty="0"/>
              <a:t>: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1. </a:t>
            </a:r>
            <a:r>
              <a:rPr lang="en-US" sz="2400" dirty="0" err="1"/>
              <a:t>Uit</a:t>
            </a:r>
            <a:r>
              <a:rPr lang="en-US" sz="2400" dirty="0"/>
              <a:t> </a:t>
            </a:r>
            <a:r>
              <a:rPr lang="en-US" sz="2400" dirty="0" err="1"/>
              <a:t>cyanobacterien</a:t>
            </a:r>
            <a:r>
              <a:rPr lang="en-US" sz="2400" dirty="0"/>
              <a:t> </a:t>
            </a:r>
            <a:r>
              <a:rPr lang="en-US" sz="2400" dirty="0" err="1"/>
              <a:t>zouden</a:t>
            </a:r>
            <a:r>
              <a:rPr lang="en-US" sz="2400" dirty="0"/>
              <a:t> </a:t>
            </a:r>
            <a:r>
              <a:rPr lang="en-US" sz="2400" dirty="0" err="1"/>
              <a:t>chloroplasten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ontstaan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2. </a:t>
            </a:r>
            <a:r>
              <a:rPr lang="en-US" sz="2400" dirty="0" err="1"/>
              <a:t>Mitochondrien</a:t>
            </a:r>
            <a:r>
              <a:rPr lang="en-US" sz="2400" dirty="0"/>
              <a:t> </a:t>
            </a:r>
            <a:r>
              <a:rPr lang="en-US" sz="2400" dirty="0" err="1"/>
              <a:t>zouden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ontstaan</a:t>
            </a:r>
            <a:r>
              <a:rPr lang="en-US" sz="2400" dirty="0"/>
              <a:t> </a:t>
            </a:r>
            <a:r>
              <a:rPr lang="en-US" sz="2400" dirty="0" err="1"/>
              <a:t>uit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        </a:t>
            </a:r>
            <a:r>
              <a:rPr lang="en-US" sz="2400" dirty="0" err="1"/>
              <a:t>zuurstofverbruikende</a:t>
            </a:r>
            <a:r>
              <a:rPr lang="en-US" sz="2400" dirty="0"/>
              <a:t> </a:t>
            </a:r>
            <a:r>
              <a:rPr lang="en-US" sz="2400" dirty="0" err="1"/>
              <a:t>bacterien</a:t>
            </a:r>
            <a:r>
              <a:rPr lang="en-US" sz="2400" dirty="0"/>
              <a:t> (</a:t>
            </a:r>
            <a:r>
              <a:rPr lang="en-US" sz="2400" dirty="0" err="1"/>
              <a:t>mito’s</a:t>
            </a:r>
            <a:r>
              <a:rPr lang="en-US" sz="2400" dirty="0"/>
              <a:t> </a:t>
            </a:r>
            <a:r>
              <a:rPr lang="en-US" sz="2400" dirty="0" err="1"/>
              <a:t>kunnen</a:t>
            </a:r>
            <a:r>
              <a:rPr lang="en-US" sz="2400" dirty="0"/>
              <a:t> </a:t>
            </a:r>
            <a:r>
              <a:rPr lang="en-US" sz="2400" dirty="0" err="1"/>
              <a:t>zich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        </a:t>
            </a:r>
            <a:r>
              <a:rPr lang="en-US" sz="2400" dirty="0" err="1"/>
              <a:t>zelfstandig</a:t>
            </a:r>
            <a:r>
              <a:rPr lang="en-US" sz="2400" dirty="0"/>
              <a:t> </a:t>
            </a:r>
            <a:r>
              <a:rPr lang="en-US" sz="2400" dirty="0" err="1"/>
              <a:t>delen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/>
              <a:t>Let op: </a:t>
            </a:r>
            <a:r>
              <a:rPr lang="en-US" sz="2400" b="1" dirty="0" err="1" smtClean="0"/>
              <a:t>prokaryoten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cellen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zónder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celkern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bacteriën</a:t>
            </a:r>
            <a:r>
              <a:rPr lang="en-US" sz="2400" b="1" dirty="0" smtClean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/>
              <a:t>		</a:t>
            </a:r>
            <a:r>
              <a:rPr lang="en-US" sz="2400" b="1" dirty="0" err="1" smtClean="0"/>
              <a:t>eukaryoten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cellen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mét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celkern</a:t>
            </a:r>
            <a:endParaRPr lang="nl-N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Office PowerPoint</Application>
  <PresentationFormat>Diavoorstelling (4:3)</PresentationFormat>
  <Paragraphs>82</Paragraphs>
  <Slides>13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Office-thema</vt:lpstr>
      <vt:lpstr>Thema 26 Evolutie</vt:lpstr>
      <vt:lpstr>26.1 Op zoek naar het begin</vt:lpstr>
      <vt:lpstr>Experiment van Miller 1953 Aminozuren ontstaan in laboratorium</vt:lpstr>
      <vt:lpstr>26.1.1 Leven uit de ruimte?   1</vt:lpstr>
      <vt:lpstr>Donkere nevels: 2 voorbeelden links: B58 Slangedrager rechts: Tarantula</vt:lpstr>
      <vt:lpstr>26.1.1 Leven uit de ruimte?   2</vt:lpstr>
      <vt:lpstr>Par. 26.1.2 Stammen we uit de Diepzee?</vt:lpstr>
      <vt:lpstr>Evolutie Youtube  srutenfrans docent biologie</vt:lpstr>
      <vt:lpstr>26.2.1 Geschiedenis van ontstaan van het leven op aarde: Prokaryoten en eukaryoten</vt:lpstr>
      <vt:lpstr>Ontstaan heterotrofe eukaryoot: mitochondrium</vt:lpstr>
      <vt:lpstr>Ontstaan heterotrofe eukaryoot: bladgroenkorrel én mitochondrium  Bekijk de animatie op Bioplek (klik hier voor de tablet of iPad).  </vt:lpstr>
      <vt:lpstr>26.2.1 Prokaryoten/eukaryoten 26.2.2 De Cambrische explosie</vt:lpstr>
      <vt:lpstr>26.3 Het grote uitsterven 26.3.1 Herstel na uitstervingen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26 Evolutie</dc:title>
  <dc:creator>biobertus</dc:creator>
  <cp:lastModifiedBy>biobertus</cp:lastModifiedBy>
  <cp:revision>1</cp:revision>
  <dcterms:created xsi:type="dcterms:W3CDTF">2015-05-25T12:20:53Z</dcterms:created>
  <dcterms:modified xsi:type="dcterms:W3CDTF">2015-05-25T12:21:48Z</dcterms:modified>
</cp:coreProperties>
</file>